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66" r:id="rId4"/>
    <p:sldId id="260" r:id="rId5"/>
    <p:sldId id="264" r:id="rId6"/>
    <p:sldId id="263" r:id="rId7"/>
    <p:sldId id="265" r:id="rId8"/>
    <p:sldId id="262" r:id="rId9"/>
    <p:sldId id="267" r:id="rId10"/>
    <p:sldId id="268" r:id="rId11"/>
    <p:sldId id="271" r:id="rId12"/>
    <p:sldId id="270" r:id="rId13"/>
    <p:sldId id="269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09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465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943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984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129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145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232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342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5294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0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306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955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88" r:id="rId5"/>
    <p:sldLayoutId id="2147483693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930EBA3-4D2E-42E8-B828-834555328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034380-68AA-C754-F4B3-D78BDB379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4109" y="431242"/>
            <a:ext cx="8746836" cy="1173271"/>
          </a:xfrm>
        </p:spPr>
        <p:txBody>
          <a:bodyPr>
            <a:normAutofit fontScale="90000"/>
          </a:bodyPr>
          <a:lstStyle/>
          <a:p>
            <a:r>
              <a:rPr lang="en-GB" sz="4000" spc="15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Nurturing young scientists into the research </a:t>
            </a:r>
            <a:r>
              <a:rPr lang="en-GB" sz="4400" spc="15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culture</a:t>
            </a:r>
            <a:endParaRPr lang="en-GB" sz="44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3ACFFA-4FDC-D559-2058-1F0234F72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9196" y="3222239"/>
            <a:ext cx="6720298" cy="2307022"/>
          </a:xfrm>
        </p:spPr>
        <p:txBody>
          <a:bodyPr>
            <a:normAutofit/>
          </a:bodyPr>
          <a:lstStyle/>
          <a:p>
            <a:r>
              <a:rPr lang="en-GB" b="1" dirty="0"/>
              <a:t>Dr Paul Demo,</a:t>
            </a:r>
          </a:p>
          <a:p>
            <a:r>
              <a:rPr lang="en-GB" b="1" dirty="0"/>
              <a:t>Regional Director for Africa</a:t>
            </a:r>
          </a:p>
          <a:p>
            <a:r>
              <a:rPr lang="en-GB" b="1" dirty="0"/>
              <a:t>International Potato </a:t>
            </a:r>
            <a:r>
              <a:rPr lang="en-GB" b="1" dirty="0" err="1"/>
              <a:t>Center</a:t>
            </a:r>
            <a:r>
              <a:rPr lang="en-GB" b="1" dirty="0"/>
              <a:t> (CIP)</a:t>
            </a:r>
          </a:p>
          <a:p>
            <a:r>
              <a:rPr lang="en-GB" sz="2000" b="1" dirty="0"/>
              <a:t>Email: p.demo@cgiar.org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28AA953-F4F9-4DC5-97C7-491F4AF93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079" y="5607717"/>
            <a:ext cx="513442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AB109C-B405-B7A5-ACBB-99AABE1F2FF4}"/>
              </a:ext>
            </a:extLst>
          </p:cNvPr>
          <p:cNvSpPr txBox="1"/>
          <p:nvPr/>
        </p:nvSpPr>
        <p:spPr>
          <a:xfrm>
            <a:off x="845389" y="5922565"/>
            <a:ext cx="9583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Seminar delivered at the University of Nairobi, 12 October 2023 </a:t>
            </a:r>
          </a:p>
        </p:txBody>
      </p:sp>
    </p:spTree>
    <p:extLst>
      <p:ext uri="{BB962C8B-B14F-4D97-AF65-F5344CB8AC3E}">
        <p14:creationId xmlns:p14="http://schemas.microsoft.com/office/powerpoint/2010/main" val="1306014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D8BE9-177B-AE0B-012E-D3160EF4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5. Experience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157D2-3995-EAFF-19D1-BA3EE2FED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387641"/>
            <a:ext cx="10375232" cy="5566611"/>
          </a:xfrm>
        </p:spPr>
        <p:txBody>
          <a:bodyPr>
            <a:normAutofit/>
          </a:bodyPr>
          <a:lstStyle/>
          <a:p>
            <a:r>
              <a:rPr lang="en-GB" b="1" dirty="0"/>
              <a:t>Pursuing your passion and dream is important for success</a:t>
            </a:r>
          </a:p>
          <a:p>
            <a:r>
              <a:rPr lang="en-GB" b="1" dirty="0"/>
              <a:t>Enjoy what you do and give your best</a:t>
            </a:r>
          </a:p>
          <a:p>
            <a:r>
              <a:rPr lang="en-GB" b="1" dirty="0"/>
              <a:t>Make yourself indispensable in your working unit through outstanding results</a:t>
            </a:r>
          </a:p>
          <a:p>
            <a:r>
              <a:rPr lang="en-GB" b="1" dirty="0"/>
              <a:t>Ability to raise fund is crucial for successful scientist career in  research organisations</a:t>
            </a:r>
          </a:p>
          <a:p>
            <a:r>
              <a:rPr lang="en-GB" b="1" dirty="0"/>
              <a:t>Publish as much as possible with your scientific team or network</a:t>
            </a:r>
          </a:p>
          <a:p>
            <a:r>
              <a:rPr lang="en-GB" b="1" dirty="0"/>
              <a:t>Build your reputation and trust with partners and donors</a:t>
            </a:r>
          </a:p>
          <a:p>
            <a:r>
              <a:rPr lang="en-GB" b="1" dirty="0"/>
              <a:t>Technical or scientific excellence is not enough </a:t>
            </a:r>
          </a:p>
          <a:p>
            <a:endParaRPr lang="en-GB" b="1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972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07FA3-52C4-2126-7573-10DF27B2B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716" y="0"/>
            <a:ext cx="10515600" cy="840456"/>
          </a:xfrm>
        </p:spPr>
        <p:txBody>
          <a:bodyPr/>
          <a:lstStyle/>
          <a:p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5. Experience sharing (continued)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1C676-8488-D1AE-3D9C-9D728E659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011" y="967372"/>
            <a:ext cx="10515600" cy="5417386"/>
          </a:xfrm>
        </p:spPr>
        <p:txBody>
          <a:bodyPr>
            <a:normAutofit/>
          </a:bodyPr>
          <a:lstStyle/>
          <a:p>
            <a:r>
              <a:rPr lang="en-GB" b="1" dirty="0"/>
              <a:t>Cost saving ability and aiming at highest value for money in what you do</a:t>
            </a:r>
          </a:p>
          <a:p>
            <a:r>
              <a:rPr lang="en-GB" b="1" dirty="0"/>
              <a:t>Technical feasibility of a technology is not enough, do not forget financial feasibility of the technologies being developed </a:t>
            </a:r>
          </a:p>
          <a:p>
            <a:r>
              <a:rPr lang="en-GB" b="1" dirty="0"/>
              <a:t>Being business minded is added advantage</a:t>
            </a:r>
          </a:p>
          <a:p>
            <a:r>
              <a:rPr lang="en-GB" b="1" dirty="0"/>
              <a:t>Consider needs assessment when planning to design a research project (Clients driven research)</a:t>
            </a:r>
          </a:p>
          <a:p>
            <a:r>
              <a:rPr lang="en-GB" b="1" dirty="0"/>
              <a:t>Try to understand the concept of impact pathway </a:t>
            </a:r>
          </a:p>
          <a:p>
            <a:r>
              <a:rPr lang="en-GB" b="1" dirty="0"/>
              <a:t>Understand what research Outputs, Outcomes and Impact are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429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B48E2-5E23-0791-3D5B-350FB18FD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23" y="365125"/>
            <a:ext cx="11895826" cy="1325563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ACKNOWLEDGEMENT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8B7C1-2E76-24D9-2E45-A863E1DE2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51" y="1773866"/>
            <a:ext cx="10515600" cy="3859742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TO  THE UNIVERSITY OF NAIROBI FOR THE INVITATION</a:t>
            </a:r>
          </a:p>
          <a:p>
            <a:pPr marL="0" indent="0" algn="ctr">
              <a:buNone/>
            </a:pPr>
            <a:r>
              <a:rPr lang="en-GB" b="1" dirty="0"/>
              <a:t>And </a:t>
            </a:r>
          </a:p>
          <a:p>
            <a:pPr marL="0" indent="0">
              <a:buNone/>
            </a:pPr>
            <a:r>
              <a:rPr lang="en-GB" b="1" dirty="0"/>
              <a:t>TO International Potato </a:t>
            </a:r>
            <a:r>
              <a:rPr lang="en-GB" b="1" dirty="0" err="1"/>
              <a:t>Center</a:t>
            </a:r>
            <a:r>
              <a:rPr lang="en-GB" b="1" dirty="0"/>
              <a:t> (CIP), my employer</a:t>
            </a:r>
          </a:p>
        </p:txBody>
      </p:sp>
    </p:spTree>
    <p:extLst>
      <p:ext uri="{BB962C8B-B14F-4D97-AF65-F5344CB8AC3E}">
        <p14:creationId xmlns:p14="http://schemas.microsoft.com/office/powerpoint/2010/main" val="364117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371DB-5B6E-1271-77F0-7A90C282E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57705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Thank you 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for 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0881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ABE23-22D4-F1A6-CB0A-0ABC1F30A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505" y="0"/>
            <a:ext cx="10515600" cy="824414"/>
          </a:xfrm>
        </p:spPr>
        <p:txBody>
          <a:bodyPr/>
          <a:lstStyle/>
          <a:p>
            <a:r>
              <a:rPr lang="en-GB" dirty="0">
                <a:solidFill>
                  <a:schemeClr val="accent2"/>
                </a:solidFill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0EC85-3EBF-FF8E-11FB-399AB7994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842" y="1119772"/>
            <a:ext cx="10515600" cy="385974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GB" b="1" dirty="0"/>
              <a:t>Why this seminar?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2. Some definitions 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3. Skills required to be successful scientist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4. Importance of sound preparation and self-confidence </a:t>
            </a:r>
          </a:p>
          <a:p>
            <a:pPr marL="0" indent="0">
              <a:buNone/>
            </a:pPr>
            <a:r>
              <a:rPr lang="en-GB" b="1" dirty="0"/>
              <a:t>     before and during scientist’s career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5. Experience sharing</a:t>
            </a:r>
          </a:p>
          <a:p>
            <a:pPr marL="514350" indent="-514350">
              <a:buAutoNum type="arabicPeriod" startAt="3"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63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D409A-19CF-5BC3-B494-0CA0D9414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accent2"/>
                </a:solidFill>
              </a:rPr>
              <a:t>1. Why this seminar?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2394B-AB5D-2E54-A8A4-B9396F0B8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To contribute to nurturing young scientist into the research culture</a:t>
            </a:r>
          </a:p>
        </p:txBody>
      </p:sp>
    </p:spTree>
    <p:extLst>
      <p:ext uri="{BB962C8B-B14F-4D97-AF65-F5344CB8AC3E}">
        <p14:creationId xmlns:p14="http://schemas.microsoft.com/office/powerpoint/2010/main" val="2054447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77A12-52D7-70D8-779A-63F0355D0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4356"/>
            <a:ext cx="10515600" cy="480263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2"/>
                </a:solidFill>
              </a:rPr>
              <a:t>2. Some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1E149-AFE7-9393-7F5A-835298F2F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3796"/>
            <a:ext cx="10515600" cy="5089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accent2"/>
                </a:solidFill>
              </a:rPr>
              <a:t>Who is a Scientist?</a:t>
            </a:r>
            <a:endParaRPr lang="en-GB" b="1" i="0" dirty="0">
              <a:solidFill>
                <a:srgbClr val="4D5156"/>
              </a:solidFill>
              <a:effectLst/>
              <a:latin typeface="Google Sans"/>
            </a:endParaRPr>
          </a:p>
          <a:p>
            <a:pPr marL="0" indent="0">
              <a:buNone/>
            </a:pPr>
            <a:r>
              <a:rPr lang="en-GB" b="0" i="0" dirty="0">
                <a:solidFill>
                  <a:srgbClr val="4D5156"/>
                </a:solidFill>
                <a:effectLst/>
                <a:latin typeface="Google Sans"/>
              </a:rPr>
              <a:t>A Scientists is a person responsible for </a:t>
            </a:r>
            <a:r>
              <a:rPr lang="en-GB" b="1" i="0" dirty="0">
                <a:solidFill>
                  <a:srgbClr val="4D5156"/>
                </a:solidFill>
                <a:effectLst/>
                <a:latin typeface="Google Sans"/>
              </a:rPr>
              <a:t>designing</a:t>
            </a:r>
            <a:r>
              <a:rPr lang="en-GB" b="0" i="0" dirty="0">
                <a:solidFill>
                  <a:srgbClr val="4D5156"/>
                </a:solidFill>
                <a:effectLst/>
                <a:latin typeface="Google Sans"/>
              </a:rPr>
              <a:t>, </a:t>
            </a:r>
            <a:r>
              <a:rPr lang="en-GB" b="1" i="0" dirty="0">
                <a:solidFill>
                  <a:srgbClr val="4D5156"/>
                </a:solidFill>
                <a:effectLst/>
                <a:latin typeface="Google Sans"/>
              </a:rPr>
              <a:t>undertaking</a:t>
            </a:r>
            <a:r>
              <a:rPr lang="en-GB" b="0" i="0" dirty="0">
                <a:solidFill>
                  <a:srgbClr val="4D5156"/>
                </a:solidFill>
                <a:effectLst/>
                <a:latin typeface="Google Sans"/>
              </a:rPr>
              <a:t> and </a:t>
            </a:r>
            <a:r>
              <a:rPr lang="en-GB" b="1" i="0" dirty="0">
                <a:solidFill>
                  <a:srgbClr val="4D5156"/>
                </a:solidFill>
                <a:effectLst/>
                <a:latin typeface="Google Sans"/>
              </a:rPr>
              <a:t>analysing information </a:t>
            </a:r>
            <a:r>
              <a:rPr lang="en-GB" b="0" i="0" dirty="0">
                <a:solidFill>
                  <a:srgbClr val="4D5156"/>
                </a:solidFill>
                <a:effectLst/>
                <a:latin typeface="Google Sans"/>
              </a:rPr>
              <a:t>from investigations, experiments and trials. 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4D5156"/>
                </a:solidFill>
                <a:effectLst/>
                <a:latin typeface="Google Sans"/>
              </a:rPr>
              <a:t>Could work for government research institutions, specialist research organisations or universities.</a:t>
            </a:r>
          </a:p>
          <a:p>
            <a:pPr marL="0" indent="0">
              <a:buNone/>
            </a:pPr>
            <a:endParaRPr lang="en-GB" b="0" i="0" dirty="0">
              <a:solidFill>
                <a:srgbClr val="4D5156"/>
              </a:solidFill>
              <a:effectLst/>
              <a:latin typeface="Google Sans"/>
            </a:endParaRPr>
          </a:p>
          <a:p>
            <a:pPr marL="0" indent="0">
              <a:buNone/>
            </a:pPr>
            <a:r>
              <a:rPr lang="en-GB" b="0" i="0" dirty="0">
                <a:solidFill>
                  <a:srgbClr val="5C5C5C"/>
                </a:solidFill>
                <a:effectLst/>
                <a:latin typeface="gesta"/>
              </a:rPr>
              <a:t>A scientist is someone who systematically gathers and uses research and evidence, to make hypotheses and test them, to gain and share understanding and knowledge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9915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B071C-705E-7CBC-F463-6AAF7C69F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2"/>
                </a:solidFill>
              </a:rPr>
              <a:t>2. Some definitions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60A2B-8E2C-21CB-1D58-D38C27312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accent2"/>
                </a:solidFill>
              </a:rPr>
              <a:t>Research culture</a:t>
            </a:r>
            <a:endParaRPr lang="en-GB" b="1" i="0" dirty="0">
              <a:solidFill>
                <a:srgbClr val="202124"/>
              </a:solidFill>
              <a:effectLst/>
              <a:latin typeface="Google Sans"/>
            </a:endParaRPr>
          </a:p>
          <a:p>
            <a:pPr marL="0" indent="0">
              <a:buNone/>
            </a:pPr>
            <a:r>
              <a:rPr lang="en-GB" b="0" i="0" dirty="0">
                <a:solidFill>
                  <a:srgbClr val="202124"/>
                </a:solidFill>
                <a:effectLst/>
                <a:latin typeface="Google Sans"/>
              </a:rPr>
              <a:t>Research culture </a:t>
            </a:r>
            <a:r>
              <a:rPr lang="en-GB" b="0" i="0" dirty="0">
                <a:solidFill>
                  <a:srgbClr val="040C28"/>
                </a:solidFill>
                <a:effectLst/>
                <a:latin typeface="Google Sans"/>
              </a:rPr>
              <a:t>encompasses the </a:t>
            </a:r>
            <a:r>
              <a:rPr lang="en-GB" b="0" i="0" dirty="0">
                <a:solidFill>
                  <a:schemeClr val="accent4"/>
                </a:solidFill>
                <a:effectLst/>
                <a:latin typeface="Google Sans"/>
              </a:rPr>
              <a:t>behaviours</a:t>
            </a:r>
            <a:r>
              <a:rPr lang="en-GB" b="0" i="0" dirty="0">
                <a:solidFill>
                  <a:srgbClr val="040C28"/>
                </a:solidFill>
                <a:effectLst/>
                <a:latin typeface="Google Sans"/>
              </a:rPr>
              <a:t>, </a:t>
            </a:r>
            <a:r>
              <a:rPr lang="en-GB" b="0" i="0" dirty="0">
                <a:solidFill>
                  <a:schemeClr val="accent4"/>
                </a:solidFill>
                <a:effectLst/>
                <a:latin typeface="Google Sans"/>
              </a:rPr>
              <a:t>values,</a:t>
            </a:r>
            <a:r>
              <a:rPr lang="en-GB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GB" b="0" i="0" dirty="0">
                <a:solidFill>
                  <a:schemeClr val="accent4"/>
                </a:solidFill>
                <a:effectLst/>
                <a:latin typeface="Google Sans"/>
              </a:rPr>
              <a:t>expectations</a:t>
            </a:r>
            <a:r>
              <a:rPr lang="en-GB" b="0" i="0" dirty="0">
                <a:solidFill>
                  <a:srgbClr val="040C28"/>
                </a:solidFill>
                <a:effectLst/>
                <a:latin typeface="Google Sans"/>
              </a:rPr>
              <a:t>, </a:t>
            </a:r>
            <a:r>
              <a:rPr lang="en-GB" b="0" i="0" dirty="0">
                <a:solidFill>
                  <a:schemeClr val="accent4"/>
                </a:solidFill>
                <a:effectLst/>
                <a:latin typeface="Google Sans"/>
              </a:rPr>
              <a:t>attitudes</a:t>
            </a:r>
            <a:r>
              <a:rPr lang="en-GB" b="0" i="0" dirty="0">
                <a:solidFill>
                  <a:srgbClr val="040C28"/>
                </a:solidFill>
                <a:effectLst/>
                <a:latin typeface="Google Sans"/>
              </a:rPr>
              <a:t> and the </a:t>
            </a:r>
            <a:r>
              <a:rPr lang="en-GB" b="0" i="0" dirty="0">
                <a:solidFill>
                  <a:schemeClr val="accent4"/>
                </a:solidFill>
                <a:effectLst/>
                <a:latin typeface="Google Sans"/>
              </a:rPr>
              <a:t>norms </a:t>
            </a:r>
            <a:r>
              <a:rPr lang="en-GB" b="0" i="0" dirty="0">
                <a:solidFill>
                  <a:srgbClr val="040C28"/>
                </a:solidFill>
                <a:effectLst/>
                <a:latin typeface="Google Sans"/>
              </a:rPr>
              <a:t>of research communities</a:t>
            </a:r>
            <a:r>
              <a:rPr lang="en-GB" b="0" i="0" dirty="0">
                <a:solidFill>
                  <a:srgbClr val="202124"/>
                </a:solidFill>
                <a:effectLst/>
                <a:latin typeface="Google Sans"/>
              </a:rPr>
              <a:t>. </a:t>
            </a:r>
          </a:p>
          <a:p>
            <a:pPr marL="0" indent="0">
              <a:buNone/>
            </a:pPr>
            <a:r>
              <a:rPr lang="en-GB" b="0" i="0" dirty="0">
                <a:solidFill>
                  <a:srgbClr val="202124"/>
                </a:solidFill>
                <a:effectLst/>
                <a:latin typeface="Google Sans"/>
              </a:rPr>
              <a:t>It influences who is doing research, what research is done and how it is communicated.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7623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EEDE4-6872-7CAD-2F3A-88006BE6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Positive Research Culture</a:t>
            </a:r>
            <a:endParaRPr lang="en-GB" sz="28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CAC6B-84C8-6BEB-6F17-42F39900D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453" y="1544128"/>
            <a:ext cx="11412747" cy="4141239"/>
          </a:xfrm>
        </p:spPr>
        <p:txBody>
          <a:bodyPr>
            <a:normAutofit/>
          </a:bodyPr>
          <a:lstStyle/>
          <a:p>
            <a:pPr algn="l"/>
            <a:r>
              <a:rPr lang="en-GB" b="0" i="0" dirty="0">
                <a:solidFill>
                  <a:srgbClr val="303C40"/>
                </a:solidFill>
                <a:effectLst/>
                <a:latin typeface="Graphik Web"/>
              </a:rPr>
              <a:t>A research culture is defined by a set of values that guides behaviour and is, therefore, a shared value system. In other words, it establishes a shared understanding of how an organization will conduct research and the implications of research activities.</a:t>
            </a:r>
          </a:p>
          <a:p>
            <a:pPr algn="l"/>
            <a:r>
              <a:rPr lang="en-GB" b="0" i="0" dirty="0">
                <a:solidFill>
                  <a:srgbClr val="303C40"/>
                </a:solidFill>
                <a:effectLst/>
                <a:latin typeface="Graphik Web"/>
              </a:rPr>
              <a:t>A positive research culture is collaborative, open-minded, and allow feedback. It encourages open discussion and put emphasis on trust, respect, and honesty. It encourages dialogue, collaboration, team work, and sharing of opinions. Such a research culture is also characterized by a willingness to learn from others and take risks.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0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40318-7A0B-B67A-3E81-6808C270D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68" y="94891"/>
            <a:ext cx="11135264" cy="914400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of Core values in a research organisation (case of CIP)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3F82F-431F-1696-AF34-C74FBFBA2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68" y="862641"/>
            <a:ext cx="11135264" cy="5598543"/>
          </a:xfrm>
        </p:spPr>
        <p:txBody>
          <a:bodyPr>
            <a:normAutofit fontScale="32500" lnSpcReduction="20000"/>
          </a:bodyPr>
          <a:lstStyle/>
          <a:p>
            <a:endParaRPr lang="en-GB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56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EXCELLENCE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aim to excel in all we do</a:t>
            </a:r>
            <a:endParaRPr lang="en-GB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56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DIGNITY AND RESPECT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treat each other and our partners with dignity and respect</a:t>
            </a:r>
            <a:endParaRPr lang="en-GB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GB" sz="56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work to empower individuals at all levels for efficient, effective, and</a:t>
            </a:r>
          </a:p>
          <a:p>
            <a:pPr marL="0" indent="0">
              <a:buNone/>
            </a:pPr>
            <a:r>
              <a:rPr lang="en-GB" sz="5600" b="1" dirty="0">
                <a:solidFill>
                  <a:srgbClr val="0505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              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appropriate decision making</a:t>
            </a:r>
            <a:endParaRPr lang="en-GB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GB" sz="56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remain honest, transparent, and accountable, individually and collectively,</a:t>
            </a:r>
          </a:p>
          <a:p>
            <a:pPr marL="0" indent="0">
              <a:buNone/>
            </a:pPr>
            <a:r>
              <a:rPr lang="en-GB" sz="5600" b="1" dirty="0">
                <a:solidFill>
                  <a:srgbClr val="0505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what we say and do</a:t>
            </a:r>
            <a:r>
              <a:rPr lang="en-GB" sz="5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en-GB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GB" sz="56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DIVERSITY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are committed to staff diversity and aspire to provide an equal</a:t>
            </a:r>
          </a:p>
          <a:p>
            <a:pPr marL="0" indent="0">
              <a:buNone/>
            </a:pPr>
            <a:r>
              <a:rPr lang="en-GB" sz="5600" b="1" dirty="0">
                <a:solidFill>
                  <a:srgbClr val="0505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                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opportunity working environment</a:t>
            </a:r>
            <a:endParaRPr lang="en-GB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n-GB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GB" sz="56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AND CREATIVITY</a:t>
            </a:r>
            <a:r>
              <a:rPr lang="en-GB" sz="5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We value innovation and creativity across our business</a:t>
            </a:r>
            <a:endParaRPr lang="en-GB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GB" sz="56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</a:t>
            </a:r>
            <a:r>
              <a:rPr lang="en-GB" sz="5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5600" b="1" i="0" dirty="0">
                <a:solidFill>
                  <a:srgbClr val="05050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actively participate in and encourage dynamic partnerships</a:t>
            </a:r>
            <a:endParaRPr lang="en-GB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1778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9407F-ADD9-668F-4A00-F227250F0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661" y="60385"/>
            <a:ext cx="10758577" cy="698741"/>
          </a:xfrm>
        </p:spPr>
        <p:txBody>
          <a:bodyPr>
            <a:normAutofit fontScale="90000"/>
          </a:bodyPr>
          <a:lstStyle/>
          <a:p>
            <a:br>
              <a:rPr lang="en-GB" b="1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</a:br>
            <a:r>
              <a:rPr lang="en-GB" b="1" i="0" dirty="0">
                <a:solidFill>
                  <a:schemeClr val="accent2"/>
                </a:solidFill>
                <a:effectLst/>
                <a:latin typeface="Noto Sans" panose="020B0502040504020204" pitchFamily="34" charset="0"/>
              </a:rPr>
              <a:t>3. </a:t>
            </a:r>
            <a:r>
              <a:rPr lang="en-GB" sz="3600" b="1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Skills required to be a successful scientist</a:t>
            </a:r>
            <a:br>
              <a:rPr lang="en-GB" b="1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2A4C7-AD66-8199-2BB3-CC51D8B7D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189" y="759126"/>
            <a:ext cx="11588150" cy="5943599"/>
          </a:xfrm>
        </p:spPr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en-GB" b="1" i="0" dirty="0">
                <a:solidFill>
                  <a:schemeClr val="bg2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Curiosity</a:t>
            </a:r>
          </a:p>
          <a:p>
            <a:pPr marL="0" indent="0" algn="l">
              <a:buNone/>
            </a:pPr>
            <a:r>
              <a:rPr lang="en-GB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Science is primarily based on asking questions and performing tests and analyses based on these questions. </a:t>
            </a:r>
          </a:p>
          <a:p>
            <a:pPr marL="0" indent="0" algn="l">
              <a:buNone/>
            </a:pPr>
            <a:r>
              <a:rPr lang="en-GB" b="1" i="0" dirty="0">
                <a:solidFill>
                  <a:schemeClr val="bg2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Analytical ability and foresight</a:t>
            </a:r>
            <a:r>
              <a:rPr lang="en-GB" b="1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: </a:t>
            </a:r>
            <a:r>
              <a:rPr lang="en-GB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Scientist looks for connections</a:t>
            </a:r>
          </a:p>
          <a:p>
            <a:pPr marL="0" indent="0" algn="l">
              <a:buNone/>
            </a:pPr>
            <a:r>
              <a:rPr lang="en-GB" b="1" i="0" dirty="0">
                <a:solidFill>
                  <a:schemeClr val="bg2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Problem-solving skills</a:t>
            </a:r>
          </a:p>
          <a:p>
            <a:pPr marL="0" indent="0" algn="l">
              <a:buNone/>
            </a:pPr>
            <a:r>
              <a:rPr lang="en-GB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A scientist should be able to identify and test a problem or idea using the scientific method. </a:t>
            </a:r>
          </a:p>
          <a:p>
            <a:pPr marL="0" indent="0" algn="l">
              <a:buNone/>
            </a:pPr>
            <a:r>
              <a:rPr lang="en-GB" b="1" i="0" dirty="0">
                <a:solidFill>
                  <a:schemeClr val="bg2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Organizational skills</a:t>
            </a:r>
          </a:p>
          <a:p>
            <a:pPr marL="0" indent="0" algn="l">
              <a:buNone/>
            </a:pPr>
            <a:r>
              <a:rPr lang="en-GB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Data and information collected should be carefully organised for analysis</a:t>
            </a:r>
          </a:p>
          <a:p>
            <a:pPr marL="0" indent="0" algn="l">
              <a:buNone/>
            </a:pPr>
            <a:r>
              <a:rPr lang="en-GB" b="1" i="0" dirty="0">
                <a:solidFill>
                  <a:schemeClr val="bg2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Collaboration and teamwork</a:t>
            </a:r>
          </a:p>
          <a:p>
            <a:pPr marL="0" indent="0" algn="l">
              <a:buNone/>
            </a:pPr>
            <a:r>
              <a:rPr lang="en-GB" b="1" i="0" dirty="0">
                <a:solidFill>
                  <a:schemeClr val="bg2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Determination</a:t>
            </a:r>
            <a:r>
              <a:rPr lang="en-GB" b="1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: </a:t>
            </a:r>
            <a:r>
              <a:rPr lang="en-GB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Scientist try several times </a:t>
            </a:r>
          </a:p>
          <a:p>
            <a:pPr marL="0" indent="0" algn="l">
              <a:buNone/>
            </a:pPr>
            <a:r>
              <a:rPr lang="en-GB" b="1" i="0" dirty="0">
                <a:solidFill>
                  <a:schemeClr val="bg2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Communication skills</a:t>
            </a:r>
          </a:p>
          <a:p>
            <a:pPr marL="0" indent="0" algn="l">
              <a:buNone/>
            </a:pPr>
            <a:r>
              <a:rPr lang="en-GB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Very useful not only for presenting research results but also for successful project proposal development</a:t>
            </a:r>
          </a:p>
          <a:p>
            <a:pPr marL="0" indent="0" algn="l">
              <a:buNone/>
            </a:pPr>
            <a:r>
              <a:rPr lang="en-GB" b="1" i="0" dirty="0">
                <a:solidFill>
                  <a:schemeClr val="bg2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Proposal development and Project management skills</a:t>
            </a:r>
          </a:p>
          <a:p>
            <a:pPr marL="0" indent="0" algn="l">
              <a:buNone/>
            </a:pPr>
            <a:r>
              <a:rPr lang="en-GB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Many scientists perform various projects that support their scientific investigations. As a scientist you should be able to plan and execute a variety of projects in an efficient and timely manner.</a:t>
            </a:r>
          </a:p>
          <a:p>
            <a:pPr marL="0" indent="0" algn="l">
              <a:buNone/>
            </a:pPr>
            <a:r>
              <a:rPr lang="en-GB" b="1" dirty="0">
                <a:solidFill>
                  <a:schemeClr val="bg2">
                    <a:lumMod val="75000"/>
                  </a:schemeClr>
                </a:solidFill>
                <a:latin typeface="Noto Sans" panose="020B0502040504020204" pitchFamily="34" charset="0"/>
              </a:rPr>
              <a:t>Leadership skills (for team leaders)</a:t>
            </a:r>
            <a:r>
              <a:rPr lang="en-GB" b="1" dirty="0">
                <a:solidFill>
                  <a:srgbClr val="2D2D2D"/>
                </a:solidFill>
                <a:latin typeface="Noto Sans" panose="020B0502040504020204" pitchFamily="34" charset="0"/>
              </a:rPr>
              <a:t> </a:t>
            </a:r>
          </a:p>
          <a:p>
            <a:pPr marL="0" indent="0" algn="l">
              <a:buNone/>
            </a:pPr>
            <a:r>
              <a:rPr lang="en-GB" dirty="0">
                <a:solidFill>
                  <a:srgbClr val="2D2D2D"/>
                </a:solidFill>
                <a:latin typeface="Noto Sans" panose="020B0502040504020204" pitchFamily="34" charset="0"/>
              </a:rPr>
              <a:t>This is particularly important when a scientist is leading a research team</a:t>
            </a:r>
          </a:p>
          <a:p>
            <a:pPr marL="0" indent="0" algn="l">
              <a:buNone/>
            </a:pPr>
            <a:endParaRPr lang="en-GB" b="1" i="0" dirty="0">
              <a:solidFill>
                <a:srgbClr val="2D2D2D"/>
              </a:solidFill>
              <a:effectLst/>
              <a:latin typeface="Noto Sans" panose="020B0502040504020204" pitchFamily="34" charset="0"/>
            </a:endParaRPr>
          </a:p>
          <a:p>
            <a:pPr marL="0" indent="0" algn="l">
              <a:buNone/>
            </a:pPr>
            <a:endParaRPr lang="en-GB" b="1" i="0" dirty="0">
              <a:solidFill>
                <a:srgbClr val="2D2D2D"/>
              </a:solidFill>
              <a:effectLst/>
              <a:latin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317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D2046-1A16-81F6-D934-C6BFA44EC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189" y="365125"/>
            <a:ext cx="11507637" cy="1325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schemeClr val="accent2"/>
                </a:solidFill>
              </a:rPr>
              <a:t>4. Importance of sound preparation and self-confidence</a:t>
            </a:r>
            <a:br>
              <a:rPr lang="en-GB" sz="3200" dirty="0">
                <a:solidFill>
                  <a:schemeClr val="accent2"/>
                </a:solidFill>
              </a:rPr>
            </a:br>
            <a:r>
              <a:rPr lang="en-GB" sz="3200" dirty="0">
                <a:solidFill>
                  <a:schemeClr val="accent2"/>
                </a:solidFill>
              </a:rPr>
              <a:t>   before and during scientist’s career</a:t>
            </a:r>
            <a:br>
              <a:rPr lang="en-GB" sz="3200" dirty="0">
                <a:solidFill>
                  <a:schemeClr val="accent2"/>
                </a:solidFill>
              </a:rPr>
            </a:b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43643-0409-EA65-CA7A-7771D2108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769"/>
            <a:ext cx="10515600" cy="3859742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Some areas to pay attention to</a:t>
            </a:r>
            <a:r>
              <a:rPr lang="en-GB" dirty="0"/>
              <a:t>:</a:t>
            </a:r>
          </a:p>
          <a:p>
            <a:r>
              <a:rPr lang="en-GB" b="1" dirty="0"/>
              <a:t>Master key core scientific courses in area of specialisation during academic training programmes</a:t>
            </a:r>
          </a:p>
          <a:p>
            <a:r>
              <a:rPr lang="en-GB" b="1" dirty="0"/>
              <a:t>Master key experimental methods in field of specialisation</a:t>
            </a:r>
          </a:p>
          <a:p>
            <a:r>
              <a:rPr lang="en-GB" b="1" dirty="0"/>
              <a:t>Master key statistical analysis tools </a:t>
            </a:r>
          </a:p>
          <a:p>
            <a:r>
              <a:rPr lang="en-GB" b="1" dirty="0"/>
              <a:t>Skills in proposal writing extremely important</a:t>
            </a:r>
          </a:p>
          <a:p>
            <a:r>
              <a:rPr lang="en-GB" b="1" dirty="0"/>
              <a:t>Publication records and regularity in publishing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7146112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842</Words>
  <Application>Microsoft Office PowerPoint</Application>
  <PresentationFormat>Widescreen</PresentationFormat>
  <Paragraphs>100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Aharoni</vt:lpstr>
      <vt:lpstr>Arial</vt:lpstr>
      <vt:lpstr>Arial Black</vt:lpstr>
      <vt:lpstr>Avenir Next LT Pro</vt:lpstr>
      <vt:lpstr>Calibri</vt:lpstr>
      <vt:lpstr>gesta</vt:lpstr>
      <vt:lpstr>Google Sans</vt:lpstr>
      <vt:lpstr>Graphik Web</vt:lpstr>
      <vt:lpstr>Noto Sans</vt:lpstr>
      <vt:lpstr>ShapesVTI</vt:lpstr>
      <vt:lpstr>Nurturing young scientists into the research culture</vt:lpstr>
      <vt:lpstr>Outline</vt:lpstr>
      <vt:lpstr>1. Why this seminar?</vt:lpstr>
      <vt:lpstr>2. Some definitions</vt:lpstr>
      <vt:lpstr>2. Some definitions (continued)</vt:lpstr>
      <vt:lpstr>Positive Research Culture</vt:lpstr>
      <vt:lpstr>Example of Core values in a research organisation (case of CIP)</vt:lpstr>
      <vt:lpstr> 3. Skills required to be a successful scientist </vt:lpstr>
      <vt:lpstr>4. Importance of sound preparation and self-confidence    before and during scientist’s career </vt:lpstr>
      <vt:lpstr>5. Experience sharing</vt:lpstr>
      <vt:lpstr>5. Experience sharing (continued)</vt:lpstr>
      <vt:lpstr>ACKNOWLEDGEMENT</vt:lpstr>
      <vt:lpstr>Thank you  for 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Nurturing young scientists into the research culture</dc:title>
  <dc:creator>Demo, Paul (CIP)</dc:creator>
  <cp:lastModifiedBy>Demo, Paul (CIP)</cp:lastModifiedBy>
  <cp:revision>36</cp:revision>
  <cp:lastPrinted>2023-10-12T08:39:22Z</cp:lastPrinted>
  <dcterms:created xsi:type="dcterms:W3CDTF">2023-10-11T23:23:33Z</dcterms:created>
  <dcterms:modified xsi:type="dcterms:W3CDTF">2023-10-12T08:43:36Z</dcterms:modified>
</cp:coreProperties>
</file>