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0" r:id="rId1"/>
  </p:sldMasterIdLst>
  <p:notesMasterIdLst>
    <p:notesMasterId r:id="rId69"/>
  </p:notesMasterIdLst>
  <p:sldIdLst>
    <p:sldId id="351" r:id="rId2"/>
    <p:sldId id="433" r:id="rId3"/>
    <p:sldId id="256" r:id="rId4"/>
    <p:sldId id="322" r:id="rId5"/>
    <p:sldId id="336" r:id="rId6"/>
    <p:sldId id="337" r:id="rId7"/>
    <p:sldId id="338" r:id="rId8"/>
    <p:sldId id="339" r:id="rId9"/>
    <p:sldId id="258" r:id="rId10"/>
    <p:sldId id="332" r:id="rId11"/>
    <p:sldId id="328" r:id="rId12"/>
    <p:sldId id="326" r:id="rId13"/>
    <p:sldId id="296" r:id="rId14"/>
    <p:sldId id="276" r:id="rId15"/>
    <p:sldId id="270" r:id="rId16"/>
    <p:sldId id="319" r:id="rId17"/>
    <p:sldId id="292" r:id="rId18"/>
    <p:sldId id="274" r:id="rId19"/>
    <p:sldId id="340" r:id="rId20"/>
    <p:sldId id="329" r:id="rId21"/>
    <p:sldId id="259" r:id="rId22"/>
    <p:sldId id="334" r:id="rId23"/>
    <p:sldId id="327" r:id="rId24"/>
    <p:sldId id="311" r:id="rId25"/>
    <p:sldId id="353" r:id="rId26"/>
    <p:sldId id="354" r:id="rId27"/>
    <p:sldId id="341" r:id="rId28"/>
    <p:sldId id="342" r:id="rId29"/>
    <p:sldId id="330" r:id="rId30"/>
    <p:sldId id="301" r:id="rId31"/>
    <p:sldId id="343" r:id="rId32"/>
    <p:sldId id="347" r:id="rId33"/>
    <p:sldId id="344" r:id="rId34"/>
    <p:sldId id="348" r:id="rId35"/>
    <p:sldId id="357" r:id="rId36"/>
    <p:sldId id="333" r:id="rId37"/>
    <p:sldId id="321" r:id="rId38"/>
    <p:sldId id="355" r:id="rId39"/>
    <p:sldId id="356" r:id="rId40"/>
    <p:sldId id="434" r:id="rId41"/>
    <p:sldId id="410" r:id="rId42"/>
    <p:sldId id="383" r:id="rId43"/>
    <p:sldId id="412" r:id="rId44"/>
    <p:sldId id="413" r:id="rId45"/>
    <p:sldId id="411" r:id="rId46"/>
    <p:sldId id="415" r:id="rId47"/>
    <p:sldId id="416" r:id="rId48"/>
    <p:sldId id="425" r:id="rId49"/>
    <p:sldId id="397" r:id="rId50"/>
    <p:sldId id="418" r:id="rId51"/>
    <p:sldId id="419" r:id="rId52"/>
    <p:sldId id="420" r:id="rId53"/>
    <p:sldId id="421" r:id="rId54"/>
    <p:sldId id="422" r:id="rId55"/>
    <p:sldId id="417" r:id="rId56"/>
    <p:sldId id="428" r:id="rId57"/>
    <p:sldId id="424" r:id="rId58"/>
    <p:sldId id="423" r:id="rId59"/>
    <p:sldId id="427" r:id="rId60"/>
    <p:sldId id="426" r:id="rId61"/>
    <p:sldId id="408" r:id="rId62"/>
    <p:sldId id="431" r:id="rId63"/>
    <p:sldId id="407" r:id="rId64"/>
    <p:sldId id="414" r:id="rId65"/>
    <p:sldId id="432" r:id="rId66"/>
    <p:sldId id="325" r:id="rId67"/>
    <p:sldId id="391" r:id="rId6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ED394-FBC3-48CA-B86A-72A782FB6F84}" v="93" dt="2024-10-30T17:52:00.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8"/>
  </p:normalViewPr>
  <p:slideViewPr>
    <p:cSldViewPr snapToGrid="0">
      <p:cViewPr>
        <p:scale>
          <a:sx n="52" d="100"/>
          <a:sy n="52" d="100"/>
        </p:scale>
        <p:origin x="122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edia, Mywish" userId="4e22dd2c-26c0-4587-a520-b3f104276cd1" providerId="ADAL" clId="{481ED394-FBC3-48CA-B86A-72A782FB6F84}"/>
    <pc:docChg chg="undo redo custSel addSld delSld modSld sldOrd modMainMaster">
      <pc:chgData name="Maredia, Mywish" userId="4e22dd2c-26c0-4587-a520-b3f104276cd1" providerId="ADAL" clId="{481ED394-FBC3-48CA-B86A-72A782FB6F84}" dt="2024-10-30T19:20:14.665" v="1049" actId="47"/>
      <pc:docMkLst>
        <pc:docMk/>
      </pc:docMkLst>
      <pc:sldChg chg="addSp delSp modSp mod setBg delDesignElem">
        <pc:chgData name="Maredia, Mywish" userId="4e22dd2c-26c0-4587-a520-b3f104276cd1" providerId="ADAL" clId="{481ED394-FBC3-48CA-B86A-72A782FB6F84}" dt="2024-10-30T17:58:06.741" v="965" actId="20577"/>
        <pc:sldMkLst>
          <pc:docMk/>
          <pc:sldMk cId="1800598465" sldId="256"/>
        </pc:sldMkLst>
        <pc:spChg chg="mod">
          <ac:chgData name="Maredia, Mywish" userId="4e22dd2c-26c0-4587-a520-b3f104276cd1" providerId="ADAL" clId="{481ED394-FBC3-48CA-B86A-72A782FB6F84}" dt="2024-10-30T17:58:06.741" v="965" actId="20577"/>
          <ac:spMkLst>
            <pc:docMk/>
            <pc:sldMk cId="1800598465" sldId="256"/>
            <ac:spMk id="2" creationId="{B3393EDF-6AEA-8C83-8F89-A77777AC4279}"/>
          </ac:spMkLst>
        </pc:spChg>
        <pc:spChg chg="del">
          <ac:chgData name="Maredia, Mywish" userId="4e22dd2c-26c0-4587-a520-b3f104276cd1" providerId="ADAL" clId="{481ED394-FBC3-48CA-B86A-72A782FB6F84}" dt="2024-10-30T16:11:38.306" v="427" actId="478"/>
          <ac:spMkLst>
            <pc:docMk/>
            <pc:sldMk cId="1800598465" sldId="256"/>
            <ac:spMk id="3" creationId="{A576A24F-0B80-87F4-3732-5BBD964F3E62}"/>
          </ac:spMkLst>
        </pc:spChg>
        <pc:spChg chg="add del mod">
          <ac:chgData name="Maredia, Mywish" userId="4e22dd2c-26c0-4587-a520-b3f104276cd1" providerId="ADAL" clId="{481ED394-FBC3-48CA-B86A-72A782FB6F84}" dt="2024-10-30T16:11:43.540" v="428" actId="478"/>
          <ac:spMkLst>
            <pc:docMk/>
            <pc:sldMk cId="1800598465" sldId="256"/>
            <ac:spMk id="8" creationId="{CF632102-4B8A-930E-9256-A061EE939A36}"/>
          </ac:spMkLst>
        </pc:spChg>
        <pc:spChg chg="del">
          <ac:chgData name="Maredia, Mywish" userId="4e22dd2c-26c0-4587-a520-b3f104276cd1" providerId="ADAL" clId="{481ED394-FBC3-48CA-B86A-72A782FB6F84}" dt="2024-10-30T16:44:08.537" v="573"/>
          <ac:spMkLst>
            <pc:docMk/>
            <pc:sldMk cId="1800598465" sldId="256"/>
            <ac:spMk id="10" creationId="{9B7AD9F6-8CE7-4299-8FC6-328F4DCD3FF9}"/>
          </ac:spMkLst>
        </pc:spChg>
        <pc:spChg chg="del">
          <ac:chgData name="Maredia, Mywish" userId="4e22dd2c-26c0-4587-a520-b3f104276cd1" providerId="ADAL" clId="{481ED394-FBC3-48CA-B86A-72A782FB6F84}" dt="2024-10-30T16:44:08.537" v="573"/>
          <ac:spMkLst>
            <pc:docMk/>
            <pc:sldMk cId="1800598465" sldId="256"/>
            <ac:spMk id="12" creationId="{F49775AF-8896-43EE-92C6-83497D6DC56F}"/>
          </ac:spMkLst>
        </pc:spChg>
        <pc:picChg chg="mod">
          <ac:chgData name="Maredia, Mywish" userId="4e22dd2c-26c0-4587-a520-b3f104276cd1" providerId="ADAL" clId="{481ED394-FBC3-48CA-B86A-72A782FB6F84}" dt="2024-10-30T16:11:50.340" v="429" actId="1076"/>
          <ac:picMkLst>
            <pc:docMk/>
            <pc:sldMk cId="1800598465" sldId="256"/>
            <ac:picMk id="9" creationId="{40B7A259-5B6C-F5AA-8E24-15B3C0A980D7}"/>
          </ac:picMkLst>
        </pc:picChg>
        <pc:picChg chg="mod">
          <ac:chgData name="Maredia, Mywish" userId="4e22dd2c-26c0-4587-a520-b3f104276cd1" providerId="ADAL" clId="{481ED394-FBC3-48CA-B86A-72A782FB6F84}" dt="2024-10-30T16:11:54.414" v="430" actId="1076"/>
          <ac:picMkLst>
            <pc:docMk/>
            <pc:sldMk cId="1800598465" sldId="256"/>
            <ac:picMk id="11" creationId="{D9C1817B-96A5-1B6D-6FF0-9D0C12384E97}"/>
          </ac:picMkLst>
        </pc:picChg>
      </pc:sldChg>
      <pc:sldChg chg="delSp modSp setBg delDesignElem">
        <pc:chgData name="Maredia, Mywish" userId="4e22dd2c-26c0-4587-a520-b3f104276cd1" providerId="ADAL" clId="{481ED394-FBC3-48CA-B86A-72A782FB6F84}" dt="2024-10-30T16:46:23.928" v="613"/>
        <pc:sldMkLst>
          <pc:docMk/>
          <pc:sldMk cId="4002145407" sldId="258"/>
        </pc:sldMkLst>
        <pc:spChg chg="mod">
          <ac:chgData name="Maredia, Mywish" userId="4e22dd2c-26c0-4587-a520-b3f104276cd1" providerId="ADAL" clId="{481ED394-FBC3-48CA-B86A-72A782FB6F84}" dt="2024-10-30T16:44:10.400" v="574"/>
          <ac:spMkLst>
            <pc:docMk/>
            <pc:sldMk cId="4002145407" sldId="258"/>
            <ac:spMk id="2" creationId="{26C25AFB-3CE0-FB40-5FDB-D1C23DFCB57F}"/>
          </ac:spMkLst>
        </pc:spChg>
        <pc:spChg chg="del">
          <ac:chgData name="Maredia, Mywish" userId="4e22dd2c-26c0-4587-a520-b3f104276cd1" providerId="ADAL" clId="{481ED394-FBC3-48CA-B86A-72A782FB6F84}" dt="2024-10-30T16:44:08.537" v="573"/>
          <ac:spMkLst>
            <pc:docMk/>
            <pc:sldMk cId="4002145407" sldId="258"/>
            <ac:spMk id="11" creationId="{04812C46-200A-4DEB-A05E-3ED6C68C2387}"/>
          </ac:spMkLst>
        </pc:spChg>
        <pc:spChg chg="del">
          <ac:chgData name="Maredia, Mywish" userId="4e22dd2c-26c0-4587-a520-b3f104276cd1" providerId="ADAL" clId="{481ED394-FBC3-48CA-B86A-72A782FB6F84}" dt="2024-10-30T16:44:08.537" v="573"/>
          <ac:spMkLst>
            <pc:docMk/>
            <pc:sldMk cId="4002145407" sldId="258"/>
            <ac:spMk id="13" creationId="{D1EA859B-E555-4109-94F3-6700E046E008}"/>
          </ac:spMkLst>
        </pc:spChg>
      </pc:sldChg>
      <pc:sldChg chg="modSp add del">
        <pc:chgData name="Maredia, Mywish" userId="4e22dd2c-26c0-4587-a520-b3f104276cd1" providerId="ADAL" clId="{481ED394-FBC3-48CA-B86A-72A782FB6F84}" dt="2024-10-30T16:44:10.400" v="574"/>
        <pc:sldMkLst>
          <pc:docMk/>
          <pc:sldMk cId="2694860831" sldId="270"/>
        </pc:sldMkLst>
        <pc:spChg chg="mod">
          <ac:chgData name="Maredia, Mywish" userId="4e22dd2c-26c0-4587-a520-b3f104276cd1" providerId="ADAL" clId="{481ED394-FBC3-48CA-B86A-72A782FB6F84}" dt="2024-10-30T16:44:10.400" v="574"/>
          <ac:spMkLst>
            <pc:docMk/>
            <pc:sldMk cId="2694860831" sldId="270"/>
            <ac:spMk id="12" creationId="{9ED7EFE7-0868-1DE2-A07B-232FE4908EED}"/>
          </ac:spMkLst>
        </pc:spChg>
      </pc:sldChg>
      <pc:sldChg chg="modSp">
        <pc:chgData name="Maredia, Mywish" userId="4e22dd2c-26c0-4587-a520-b3f104276cd1" providerId="ADAL" clId="{481ED394-FBC3-48CA-B86A-72A782FB6F84}" dt="2024-10-30T16:44:10.400" v="574"/>
        <pc:sldMkLst>
          <pc:docMk/>
          <pc:sldMk cId="141879776" sldId="274"/>
        </pc:sldMkLst>
        <pc:spChg chg="mod">
          <ac:chgData name="Maredia, Mywish" userId="4e22dd2c-26c0-4587-a520-b3f104276cd1" providerId="ADAL" clId="{481ED394-FBC3-48CA-B86A-72A782FB6F84}" dt="2024-10-30T16:44:10.400" v="574"/>
          <ac:spMkLst>
            <pc:docMk/>
            <pc:sldMk cId="141879776" sldId="274"/>
            <ac:spMk id="9" creationId="{189031E2-8AEB-F2A7-5A0A-82202381C866}"/>
          </ac:spMkLst>
        </pc:spChg>
      </pc:sldChg>
      <pc:sldChg chg="modSp">
        <pc:chgData name="Maredia, Mywish" userId="4e22dd2c-26c0-4587-a520-b3f104276cd1" providerId="ADAL" clId="{481ED394-FBC3-48CA-B86A-72A782FB6F84}" dt="2024-10-30T16:44:10.400" v="574"/>
        <pc:sldMkLst>
          <pc:docMk/>
          <pc:sldMk cId="928853744" sldId="276"/>
        </pc:sldMkLst>
        <pc:spChg chg="mod">
          <ac:chgData name="Maredia, Mywish" userId="4e22dd2c-26c0-4587-a520-b3f104276cd1" providerId="ADAL" clId="{481ED394-FBC3-48CA-B86A-72A782FB6F84}" dt="2024-10-30T16:44:10.400" v="574"/>
          <ac:spMkLst>
            <pc:docMk/>
            <pc:sldMk cId="928853744" sldId="276"/>
            <ac:spMk id="11" creationId="{A3A18B3D-9643-C07F-98E0-418C5D7F79F9}"/>
          </ac:spMkLst>
        </pc:spChg>
      </pc:sldChg>
      <pc:sldChg chg="addSp modSp del mod">
        <pc:chgData name="Maredia, Mywish" userId="4e22dd2c-26c0-4587-a520-b3f104276cd1" providerId="ADAL" clId="{481ED394-FBC3-48CA-B86A-72A782FB6F84}" dt="2024-10-30T16:35:01.320" v="531" actId="47"/>
        <pc:sldMkLst>
          <pc:docMk/>
          <pc:sldMk cId="776731099" sldId="290"/>
        </pc:sldMkLst>
        <pc:spChg chg="add mod">
          <ac:chgData name="Maredia, Mywish" userId="4e22dd2c-26c0-4587-a520-b3f104276cd1" providerId="ADAL" clId="{481ED394-FBC3-48CA-B86A-72A782FB6F84}" dt="2024-10-30T16:34:08.566" v="530" actId="14100"/>
          <ac:spMkLst>
            <pc:docMk/>
            <pc:sldMk cId="776731099" sldId="290"/>
            <ac:spMk id="4" creationId="{0320298E-D12B-3908-E2E0-482980048032}"/>
          </ac:spMkLst>
        </pc:spChg>
        <pc:spChg chg="mod">
          <ac:chgData name="Maredia, Mywish" userId="4e22dd2c-26c0-4587-a520-b3f104276cd1" providerId="ADAL" clId="{481ED394-FBC3-48CA-B86A-72A782FB6F84}" dt="2024-10-30T16:33:15.497" v="524" actId="14100"/>
          <ac:spMkLst>
            <pc:docMk/>
            <pc:sldMk cId="776731099" sldId="290"/>
            <ac:spMk id="6" creationId="{BA8D82FF-1501-07DA-EF1B-82B7FD10D828}"/>
          </ac:spMkLst>
        </pc:spChg>
        <pc:spChg chg="mod">
          <ac:chgData name="Maredia, Mywish" userId="4e22dd2c-26c0-4587-a520-b3f104276cd1" providerId="ADAL" clId="{481ED394-FBC3-48CA-B86A-72A782FB6F84}" dt="2024-10-30T16:33:24.005" v="525" actId="14100"/>
          <ac:spMkLst>
            <pc:docMk/>
            <pc:sldMk cId="776731099" sldId="290"/>
            <ac:spMk id="8" creationId="{F05D94D3-18AB-4E2D-A8AD-0B78B666A96D}"/>
          </ac:spMkLst>
        </pc:spChg>
      </pc:sldChg>
      <pc:sldChg chg="modSp">
        <pc:chgData name="Maredia, Mywish" userId="4e22dd2c-26c0-4587-a520-b3f104276cd1" providerId="ADAL" clId="{481ED394-FBC3-48CA-B86A-72A782FB6F84}" dt="2024-10-30T16:44:10.400" v="574"/>
        <pc:sldMkLst>
          <pc:docMk/>
          <pc:sldMk cId="1379531406" sldId="292"/>
        </pc:sldMkLst>
        <pc:spChg chg="mod">
          <ac:chgData name="Maredia, Mywish" userId="4e22dd2c-26c0-4587-a520-b3f104276cd1" providerId="ADAL" clId="{481ED394-FBC3-48CA-B86A-72A782FB6F84}" dt="2024-10-30T16:44:10.400" v="574"/>
          <ac:spMkLst>
            <pc:docMk/>
            <pc:sldMk cId="1379531406" sldId="292"/>
            <ac:spMk id="12" creationId="{9A6A7FA6-29AE-D9BF-DCFB-16067AE14D25}"/>
          </ac:spMkLst>
        </pc:spChg>
      </pc:sldChg>
      <pc:sldChg chg="modSp">
        <pc:chgData name="Maredia, Mywish" userId="4e22dd2c-26c0-4587-a520-b3f104276cd1" providerId="ADAL" clId="{481ED394-FBC3-48CA-B86A-72A782FB6F84}" dt="2024-10-30T16:44:10.400" v="574"/>
        <pc:sldMkLst>
          <pc:docMk/>
          <pc:sldMk cId="1660668364" sldId="296"/>
        </pc:sldMkLst>
        <pc:spChg chg="mod">
          <ac:chgData name="Maredia, Mywish" userId="4e22dd2c-26c0-4587-a520-b3f104276cd1" providerId="ADAL" clId="{481ED394-FBC3-48CA-B86A-72A782FB6F84}" dt="2024-10-30T16:44:10.400" v="574"/>
          <ac:spMkLst>
            <pc:docMk/>
            <pc:sldMk cId="1660668364" sldId="296"/>
            <ac:spMk id="16" creationId="{6B03072C-BFF2-BF34-5F55-6630A2C20FFC}"/>
          </ac:spMkLst>
        </pc:spChg>
      </pc:sldChg>
      <pc:sldChg chg="add del">
        <pc:chgData name="Maredia, Mywish" userId="4e22dd2c-26c0-4587-a520-b3f104276cd1" providerId="ADAL" clId="{481ED394-FBC3-48CA-B86A-72A782FB6F84}" dt="2024-10-30T16:09:17.474" v="418"/>
        <pc:sldMkLst>
          <pc:docMk/>
          <pc:sldMk cId="2768396038" sldId="300"/>
        </pc:sldMkLst>
      </pc:sldChg>
      <pc:sldChg chg="modSp mod">
        <pc:chgData name="Maredia, Mywish" userId="4e22dd2c-26c0-4587-a520-b3f104276cd1" providerId="ADAL" clId="{481ED394-FBC3-48CA-B86A-72A782FB6F84}" dt="2024-10-30T16:44:10.400" v="574"/>
        <pc:sldMkLst>
          <pc:docMk/>
          <pc:sldMk cId="2703944904" sldId="301"/>
        </pc:sldMkLst>
        <pc:spChg chg="mod">
          <ac:chgData name="Maredia, Mywish" userId="4e22dd2c-26c0-4587-a520-b3f104276cd1" providerId="ADAL" clId="{481ED394-FBC3-48CA-B86A-72A782FB6F84}" dt="2024-10-30T16:44:10.400" v="574"/>
          <ac:spMkLst>
            <pc:docMk/>
            <pc:sldMk cId="2703944904" sldId="301"/>
            <ac:spMk id="6" creationId="{76A49A1B-3777-A4AF-111A-0BAF400B661E}"/>
          </ac:spMkLst>
        </pc:spChg>
        <pc:spChg chg="mod">
          <ac:chgData name="Maredia, Mywish" userId="4e22dd2c-26c0-4587-a520-b3f104276cd1" providerId="ADAL" clId="{481ED394-FBC3-48CA-B86A-72A782FB6F84}" dt="2024-10-30T16:36:39.038" v="551" actId="20577"/>
          <ac:spMkLst>
            <pc:docMk/>
            <pc:sldMk cId="2703944904" sldId="301"/>
            <ac:spMk id="13" creationId="{137D3645-79F1-7622-04D5-EA6873B781C6}"/>
          </ac:spMkLst>
        </pc:spChg>
      </pc:sldChg>
      <pc:sldChg chg="del">
        <pc:chgData name="Maredia, Mywish" userId="4e22dd2c-26c0-4587-a520-b3f104276cd1" providerId="ADAL" clId="{481ED394-FBC3-48CA-B86A-72A782FB6F84}" dt="2024-10-30T16:39:28.359" v="560" actId="47"/>
        <pc:sldMkLst>
          <pc:docMk/>
          <pc:sldMk cId="1567618407" sldId="309"/>
        </pc:sldMkLst>
      </pc:sldChg>
      <pc:sldChg chg="modSp add del">
        <pc:chgData name="Maredia, Mywish" userId="4e22dd2c-26c0-4587-a520-b3f104276cd1" providerId="ADAL" clId="{481ED394-FBC3-48CA-B86A-72A782FB6F84}" dt="2024-10-30T16:44:10.400" v="574"/>
        <pc:sldMkLst>
          <pc:docMk/>
          <pc:sldMk cId="2643138991" sldId="311"/>
        </pc:sldMkLst>
        <pc:spChg chg="mod">
          <ac:chgData name="Maredia, Mywish" userId="4e22dd2c-26c0-4587-a520-b3f104276cd1" providerId="ADAL" clId="{481ED394-FBC3-48CA-B86A-72A782FB6F84}" dt="2024-10-30T16:44:10.400" v="574"/>
          <ac:spMkLst>
            <pc:docMk/>
            <pc:sldMk cId="2643138991" sldId="311"/>
            <ac:spMk id="9" creationId="{62FD4A14-B199-9DD9-F3FA-42A359641E3F}"/>
          </ac:spMkLst>
        </pc:spChg>
      </pc:sldChg>
      <pc:sldChg chg="add del">
        <pc:chgData name="Maredia, Mywish" userId="4e22dd2c-26c0-4587-a520-b3f104276cd1" providerId="ADAL" clId="{481ED394-FBC3-48CA-B86A-72A782FB6F84}" dt="2024-10-30T16:18:27.302" v="471" actId="47"/>
        <pc:sldMkLst>
          <pc:docMk/>
          <pc:sldMk cId="3987326356" sldId="314"/>
        </pc:sldMkLst>
      </pc:sldChg>
      <pc:sldChg chg="add del">
        <pc:chgData name="Maredia, Mywish" userId="4e22dd2c-26c0-4587-a520-b3f104276cd1" providerId="ADAL" clId="{481ED394-FBC3-48CA-B86A-72A782FB6F84}" dt="2024-10-30T16:17:51.095" v="468" actId="47"/>
        <pc:sldMkLst>
          <pc:docMk/>
          <pc:sldMk cId="1794174072" sldId="315"/>
        </pc:sldMkLst>
      </pc:sldChg>
      <pc:sldChg chg="del">
        <pc:chgData name="Maredia, Mywish" userId="4e22dd2c-26c0-4587-a520-b3f104276cd1" providerId="ADAL" clId="{481ED394-FBC3-48CA-B86A-72A782FB6F84}" dt="2024-10-30T16:18:16.813" v="470" actId="47"/>
        <pc:sldMkLst>
          <pc:docMk/>
          <pc:sldMk cId="3079566862" sldId="316"/>
        </pc:sldMkLst>
      </pc:sldChg>
      <pc:sldChg chg="add del">
        <pc:chgData name="Maredia, Mywish" userId="4e22dd2c-26c0-4587-a520-b3f104276cd1" providerId="ADAL" clId="{481ED394-FBC3-48CA-B86A-72A782FB6F84}" dt="2024-10-30T16:38:41.255" v="557" actId="47"/>
        <pc:sldMkLst>
          <pc:docMk/>
          <pc:sldMk cId="3278202031" sldId="317"/>
        </pc:sldMkLst>
      </pc:sldChg>
      <pc:sldChg chg="modSp">
        <pc:chgData name="Maredia, Mywish" userId="4e22dd2c-26c0-4587-a520-b3f104276cd1" providerId="ADAL" clId="{481ED394-FBC3-48CA-B86A-72A782FB6F84}" dt="2024-10-30T16:44:10.400" v="574"/>
        <pc:sldMkLst>
          <pc:docMk/>
          <pc:sldMk cId="575083087" sldId="319"/>
        </pc:sldMkLst>
        <pc:spChg chg="mod">
          <ac:chgData name="Maredia, Mywish" userId="4e22dd2c-26c0-4587-a520-b3f104276cd1" providerId="ADAL" clId="{481ED394-FBC3-48CA-B86A-72A782FB6F84}" dt="2024-10-30T16:44:10.400" v="574"/>
          <ac:spMkLst>
            <pc:docMk/>
            <pc:sldMk cId="575083087" sldId="319"/>
            <ac:spMk id="13" creationId="{BC615AE1-3AAF-791A-2B86-87933847CE47}"/>
          </ac:spMkLst>
        </pc:spChg>
      </pc:sldChg>
      <pc:sldChg chg="modSp mod">
        <pc:chgData name="Maredia, Mywish" userId="4e22dd2c-26c0-4587-a520-b3f104276cd1" providerId="ADAL" clId="{481ED394-FBC3-48CA-B86A-72A782FB6F84}" dt="2024-10-30T16:44:10.400" v="574"/>
        <pc:sldMkLst>
          <pc:docMk/>
          <pc:sldMk cId="983882019" sldId="321"/>
        </pc:sldMkLst>
        <pc:spChg chg="mod">
          <ac:chgData name="Maredia, Mywish" userId="4e22dd2c-26c0-4587-a520-b3f104276cd1" providerId="ADAL" clId="{481ED394-FBC3-48CA-B86A-72A782FB6F84}" dt="2024-10-30T16:24:47.589" v="518" actId="20577"/>
          <ac:spMkLst>
            <pc:docMk/>
            <pc:sldMk cId="983882019" sldId="321"/>
            <ac:spMk id="5" creationId="{B32FF5FC-0C3C-611F-BB36-2FA8ED458EC7}"/>
          </ac:spMkLst>
        </pc:spChg>
        <pc:spChg chg="mod">
          <ac:chgData name="Maredia, Mywish" userId="4e22dd2c-26c0-4587-a520-b3f104276cd1" providerId="ADAL" clId="{481ED394-FBC3-48CA-B86A-72A782FB6F84}" dt="2024-10-30T16:44:10.400" v="574"/>
          <ac:spMkLst>
            <pc:docMk/>
            <pc:sldMk cId="983882019" sldId="321"/>
            <ac:spMk id="9" creationId="{01E68AFB-D5A2-BCE6-CF3D-5D26B81CEDB6}"/>
          </ac:spMkLst>
        </pc:spChg>
        <pc:spChg chg="mod">
          <ac:chgData name="Maredia, Mywish" userId="4e22dd2c-26c0-4587-a520-b3f104276cd1" providerId="ADAL" clId="{481ED394-FBC3-48CA-B86A-72A782FB6F84}" dt="2024-10-30T16:40:15.641" v="565" actId="20577"/>
          <ac:spMkLst>
            <pc:docMk/>
            <pc:sldMk cId="983882019" sldId="321"/>
            <ac:spMk id="13" creationId="{059D6035-866E-9E00-CEB2-68B21824F526}"/>
          </ac:spMkLst>
        </pc:spChg>
      </pc:sldChg>
      <pc:sldChg chg="modSp">
        <pc:chgData name="Maredia, Mywish" userId="4e22dd2c-26c0-4587-a520-b3f104276cd1" providerId="ADAL" clId="{481ED394-FBC3-48CA-B86A-72A782FB6F84}" dt="2024-10-30T16:44:10.400" v="574"/>
        <pc:sldMkLst>
          <pc:docMk/>
          <pc:sldMk cId="1949969840" sldId="322"/>
        </pc:sldMkLst>
        <pc:spChg chg="mod">
          <ac:chgData name="Maredia, Mywish" userId="4e22dd2c-26c0-4587-a520-b3f104276cd1" providerId="ADAL" clId="{481ED394-FBC3-48CA-B86A-72A782FB6F84}" dt="2024-10-30T16:44:10.400" v="574"/>
          <ac:spMkLst>
            <pc:docMk/>
            <pc:sldMk cId="1949969840" sldId="322"/>
            <ac:spMk id="2" creationId="{26C25AFB-3CE0-FB40-5FDB-D1C23DFCB57F}"/>
          </ac:spMkLst>
        </pc:spChg>
      </pc:sldChg>
      <pc:sldChg chg="del">
        <pc:chgData name="Maredia, Mywish" userId="4e22dd2c-26c0-4587-a520-b3f104276cd1" providerId="ADAL" clId="{481ED394-FBC3-48CA-B86A-72A782FB6F84}" dt="2024-10-30T16:25:30.017" v="522" actId="47"/>
        <pc:sldMkLst>
          <pc:docMk/>
          <pc:sldMk cId="1619712701" sldId="324"/>
        </pc:sldMkLst>
      </pc:sldChg>
      <pc:sldChg chg="delSp setBg delDesignElem">
        <pc:chgData name="Maredia, Mywish" userId="4e22dd2c-26c0-4587-a520-b3f104276cd1" providerId="ADAL" clId="{481ED394-FBC3-48CA-B86A-72A782FB6F84}" dt="2024-10-30T16:46:23.928" v="613"/>
        <pc:sldMkLst>
          <pc:docMk/>
          <pc:sldMk cId="754597112" sldId="325"/>
        </pc:sldMkLst>
        <pc:spChg chg="del">
          <ac:chgData name="Maredia, Mywish" userId="4e22dd2c-26c0-4587-a520-b3f104276cd1" providerId="ADAL" clId="{481ED394-FBC3-48CA-B86A-72A782FB6F84}" dt="2024-10-30T16:44:08.537" v="573"/>
          <ac:spMkLst>
            <pc:docMk/>
            <pc:sldMk cId="754597112" sldId="325"/>
            <ac:spMk id="7" creationId="{E559D998-AB6C-46E1-B394-118E9A1E2D62}"/>
          </ac:spMkLst>
        </pc:spChg>
      </pc:sldChg>
      <pc:sldChg chg="modSp">
        <pc:chgData name="Maredia, Mywish" userId="4e22dd2c-26c0-4587-a520-b3f104276cd1" providerId="ADAL" clId="{481ED394-FBC3-48CA-B86A-72A782FB6F84}" dt="2024-10-30T16:44:10.400" v="574"/>
        <pc:sldMkLst>
          <pc:docMk/>
          <pc:sldMk cId="3543664264" sldId="327"/>
        </pc:sldMkLst>
        <pc:spChg chg="mod">
          <ac:chgData name="Maredia, Mywish" userId="4e22dd2c-26c0-4587-a520-b3f104276cd1" providerId="ADAL" clId="{481ED394-FBC3-48CA-B86A-72A782FB6F84}" dt="2024-10-30T16:44:10.400" v="574"/>
          <ac:spMkLst>
            <pc:docMk/>
            <pc:sldMk cId="3543664264" sldId="327"/>
            <ac:spMk id="2" creationId="{FEF06A87-F359-765B-9EA6-2788B71306E8}"/>
          </ac:spMkLst>
        </pc:spChg>
      </pc:sldChg>
      <pc:sldChg chg="delSp modSp mod setBg delDesignElem">
        <pc:chgData name="Maredia, Mywish" userId="4e22dd2c-26c0-4587-a520-b3f104276cd1" providerId="ADAL" clId="{481ED394-FBC3-48CA-B86A-72A782FB6F84}" dt="2024-10-30T17:58:45.418" v="966" actId="14100"/>
        <pc:sldMkLst>
          <pc:docMk/>
          <pc:sldMk cId="2738531541" sldId="328"/>
        </pc:sldMkLst>
        <pc:spChg chg="del">
          <ac:chgData name="Maredia, Mywish" userId="4e22dd2c-26c0-4587-a520-b3f104276cd1" providerId="ADAL" clId="{481ED394-FBC3-48CA-B86A-72A782FB6F84}" dt="2024-10-30T16:44:08.537" v="573"/>
          <ac:spMkLst>
            <pc:docMk/>
            <pc:sldMk cId="2738531541" sldId="328"/>
            <ac:spMk id="11" creationId="{E91DC736-0EF8-4F87-9146-EBF1D2EE4D3D}"/>
          </ac:spMkLst>
        </pc:spChg>
        <pc:spChg chg="del">
          <ac:chgData name="Maredia, Mywish" userId="4e22dd2c-26c0-4587-a520-b3f104276cd1" providerId="ADAL" clId="{481ED394-FBC3-48CA-B86A-72A782FB6F84}" dt="2024-10-30T16:44:08.537" v="573"/>
          <ac:spMkLst>
            <pc:docMk/>
            <pc:sldMk cId="2738531541" sldId="328"/>
            <ac:spMk id="12" creationId="{097CD68E-23E3-4007-8847-CD0944C4F7BE}"/>
          </ac:spMkLst>
        </pc:spChg>
        <pc:spChg chg="del">
          <ac:chgData name="Maredia, Mywish" userId="4e22dd2c-26c0-4587-a520-b3f104276cd1" providerId="ADAL" clId="{481ED394-FBC3-48CA-B86A-72A782FB6F84}" dt="2024-10-30T16:44:08.537" v="573"/>
          <ac:spMkLst>
            <pc:docMk/>
            <pc:sldMk cId="2738531541" sldId="328"/>
            <ac:spMk id="18" creationId="{AF2F604E-43BE-4DC3-B983-E071523364F8}"/>
          </ac:spMkLst>
        </pc:spChg>
        <pc:spChg chg="del">
          <ac:chgData name="Maredia, Mywish" userId="4e22dd2c-26c0-4587-a520-b3f104276cd1" providerId="ADAL" clId="{481ED394-FBC3-48CA-B86A-72A782FB6F84}" dt="2024-10-30T16:44:08.537" v="573"/>
          <ac:spMkLst>
            <pc:docMk/>
            <pc:sldMk cId="2738531541" sldId="328"/>
            <ac:spMk id="20" creationId="{08C9B587-E65E-4B52-B37C-ABEBB6E87928}"/>
          </ac:spMkLst>
        </pc:spChg>
        <pc:picChg chg="mod">
          <ac:chgData name="Maredia, Mywish" userId="4e22dd2c-26c0-4587-a520-b3f104276cd1" providerId="ADAL" clId="{481ED394-FBC3-48CA-B86A-72A782FB6F84}" dt="2024-10-30T17:58:45.418" v="966" actId="14100"/>
          <ac:picMkLst>
            <pc:docMk/>
            <pc:sldMk cId="2738531541" sldId="328"/>
            <ac:picMk id="4" creationId="{D9049F17-DA6F-F48A-B3F4-72B15A21C003}"/>
          </ac:picMkLst>
        </pc:picChg>
      </pc:sldChg>
      <pc:sldChg chg="delSp modSp mod setBg delDesignElem">
        <pc:chgData name="Maredia, Mywish" userId="4e22dd2c-26c0-4587-a520-b3f104276cd1" providerId="ADAL" clId="{481ED394-FBC3-48CA-B86A-72A782FB6F84}" dt="2024-10-30T18:00:13.847" v="970" actId="14100"/>
        <pc:sldMkLst>
          <pc:docMk/>
          <pc:sldMk cId="4079989518" sldId="329"/>
        </pc:sldMkLst>
        <pc:spChg chg="mod">
          <ac:chgData name="Maredia, Mywish" userId="4e22dd2c-26c0-4587-a520-b3f104276cd1" providerId="ADAL" clId="{481ED394-FBC3-48CA-B86A-72A782FB6F84}" dt="2024-10-30T18:00:07.459" v="969" actId="403"/>
          <ac:spMkLst>
            <pc:docMk/>
            <pc:sldMk cId="4079989518" sldId="329"/>
            <ac:spMk id="2" creationId="{8CD309C6-4E12-59D3-5CF6-5EF8819F5A9F}"/>
          </ac:spMkLst>
        </pc:spChg>
        <pc:spChg chg="del">
          <ac:chgData name="Maredia, Mywish" userId="4e22dd2c-26c0-4587-a520-b3f104276cd1" providerId="ADAL" clId="{481ED394-FBC3-48CA-B86A-72A782FB6F84}" dt="2024-10-30T16:44:08.537" v="573"/>
          <ac:spMkLst>
            <pc:docMk/>
            <pc:sldMk cId="4079989518" sldId="329"/>
            <ac:spMk id="14" creationId="{6CCA5F87-1D1E-45CB-8D83-FC7EEFAD9935}"/>
          </ac:spMkLst>
        </pc:spChg>
        <pc:spChg chg="del">
          <ac:chgData name="Maredia, Mywish" userId="4e22dd2c-26c0-4587-a520-b3f104276cd1" providerId="ADAL" clId="{481ED394-FBC3-48CA-B86A-72A782FB6F84}" dt="2024-10-30T16:44:08.537" v="573"/>
          <ac:spMkLst>
            <pc:docMk/>
            <pc:sldMk cId="4079989518" sldId="329"/>
            <ac:spMk id="16" creationId="{7CCFC2C6-6238-4A2F-93DE-2ADF74AF635E}"/>
          </ac:spMkLst>
        </pc:spChg>
        <pc:spChg chg="del">
          <ac:chgData name="Maredia, Mywish" userId="4e22dd2c-26c0-4587-a520-b3f104276cd1" providerId="ADAL" clId="{481ED394-FBC3-48CA-B86A-72A782FB6F84}" dt="2024-10-30T16:44:08.537" v="573"/>
          <ac:spMkLst>
            <pc:docMk/>
            <pc:sldMk cId="4079989518" sldId="329"/>
            <ac:spMk id="18" creationId="{AF2F604E-43BE-4DC3-B983-E071523364F8}"/>
          </ac:spMkLst>
        </pc:spChg>
        <pc:spChg chg="del">
          <ac:chgData name="Maredia, Mywish" userId="4e22dd2c-26c0-4587-a520-b3f104276cd1" providerId="ADAL" clId="{481ED394-FBC3-48CA-B86A-72A782FB6F84}" dt="2024-10-30T16:44:08.537" v="573"/>
          <ac:spMkLst>
            <pc:docMk/>
            <pc:sldMk cId="4079989518" sldId="329"/>
            <ac:spMk id="20" creationId="{08C9B587-E65E-4B52-B37C-ABEBB6E87928}"/>
          </ac:spMkLst>
        </pc:spChg>
        <pc:picChg chg="mod">
          <ac:chgData name="Maredia, Mywish" userId="4e22dd2c-26c0-4587-a520-b3f104276cd1" providerId="ADAL" clId="{481ED394-FBC3-48CA-B86A-72A782FB6F84}" dt="2024-10-30T18:00:13.847" v="970" actId="14100"/>
          <ac:picMkLst>
            <pc:docMk/>
            <pc:sldMk cId="4079989518" sldId="329"/>
            <ac:picMk id="5" creationId="{CB66546F-2F40-F69F-8D93-4A8CE41D7C28}"/>
          </ac:picMkLst>
        </pc:picChg>
      </pc:sldChg>
      <pc:sldChg chg="delSp modSp mod setBg delDesignElem">
        <pc:chgData name="Maredia, Mywish" userId="4e22dd2c-26c0-4587-a520-b3f104276cd1" providerId="ADAL" clId="{481ED394-FBC3-48CA-B86A-72A782FB6F84}" dt="2024-10-30T18:05:18.707" v="998" actId="1076"/>
        <pc:sldMkLst>
          <pc:docMk/>
          <pc:sldMk cId="3792329580" sldId="330"/>
        </pc:sldMkLst>
        <pc:spChg chg="del">
          <ac:chgData name="Maredia, Mywish" userId="4e22dd2c-26c0-4587-a520-b3f104276cd1" providerId="ADAL" clId="{481ED394-FBC3-48CA-B86A-72A782FB6F84}" dt="2024-10-30T16:44:08.537" v="573"/>
          <ac:spMkLst>
            <pc:docMk/>
            <pc:sldMk cId="3792329580" sldId="330"/>
            <ac:spMk id="18" creationId="{AF2F604E-43BE-4DC3-B983-E071523364F8}"/>
          </ac:spMkLst>
        </pc:spChg>
        <pc:spChg chg="del">
          <ac:chgData name="Maredia, Mywish" userId="4e22dd2c-26c0-4587-a520-b3f104276cd1" providerId="ADAL" clId="{481ED394-FBC3-48CA-B86A-72A782FB6F84}" dt="2024-10-30T16:44:08.537" v="573"/>
          <ac:spMkLst>
            <pc:docMk/>
            <pc:sldMk cId="3792329580" sldId="330"/>
            <ac:spMk id="19" creationId="{6CCA5F87-1D1E-45CB-8D83-FC7EEFAD9935}"/>
          </ac:spMkLst>
        </pc:spChg>
        <pc:spChg chg="del">
          <ac:chgData name="Maredia, Mywish" userId="4e22dd2c-26c0-4587-a520-b3f104276cd1" providerId="ADAL" clId="{481ED394-FBC3-48CA-B86A-72A782FB6F84}" dt="2024-10-30T16:44:08.537" v="573"/>
          <ac:spMkLst>
            <pc:docMk/>
            <pc:sldMk cId="3792329580" sldId="330"/>
            <ac:spMk id="20" creationId="{08C9B587-E65E-4B52-B37C-ABEBB6E87928}"/>
          </ac:spMkLst>
        </pc:spChg>
        <pc:spChg chg="del">
          <ac:chgData name="Maredia, Mywish" userId="4e22dd2c-26c0-4587-a520-b3f104276cd1" providerId="ADAL" clId="{481ED394-FBC3-48CA-B86A-72A782FB6F84}" dt="2024-10-30T16:44:08.537" v="573"/>
          <ac:spMkLst>
            <pc:docMk/>
            <pc:sldMk cId="3792329580" sldId="330"/>
            <ac:spMk id="21" creationId="{7CCFC2C6-6238-4A2F-93DE-2ADF74AF635E}"/>
          </ac:spMkLst>
        </pc:spChg>
        <pc:picChg chg="mod">
          <ac:chgData name="Maredia, Mywish" userId="4e22dd2c-26c0-4587-a520-b3f104276cd1" providerId="ADAL" clId="{481ED394-FBC3-48CA-B86A-72A782FB6F84}" dt="2024-10-30T18:05:18.707" v="998" actId="1076"/>
          <ac:picMkLst>
            <pc:docMk/>
            <pc:sldMk cId="3792329580" sldId="330"/>
            <ac:picMk id="5" creationId="{BC95B9FC-B65C-6DB8-E441-71C2D4F0F788}"/>
          </ac:picMkLst>
        </pc:picChg>
      </pc:sldChg>
      <pc:sldChg chg="del">
        <pc:chgData name="Maredia, Mywish" userId="4e22dd2c-26c0-4587-a520-b3f104276cd1" providerId="ADAL" clId="{481ED394-FBC3-48CA-B86A-72A782FB6F84}" dt="2024-10-30T16:25:30.017" v="522" actId="47"/>
        <pc:sldMkLst>
          <pc:docMk/>
          <pc:sldMk cId="2787340675" sldId="331"/>
        </pc:sldMkLst>
      </pc:sldChg>
      <pc:sldChg chg="modSp">
        <pc:chgData name="Maredia, Mywish" userId="4e22dd2c-26c0-4587-a520-b3f104276cd1" providerId="ADAL" clId="{481ED394-FBC3-48CA-B86A-72A782FB6F84}" dt="2024-10-30T16:44:10.400" v="574"/>
        <pc:sldMkLst>
          <pc:docMk/>
          <pc:sldMk cId="327070808" sldId="332"/>
        </pc:sldMkLst>
        <pc:spChg chg="mod">
          <ac:chgData name="Maredia, Mywish" userId="4e22dd2c-26c0-4587-a520-b3f104276cd1" providerId="ADAL" clId="{481ED394-FBC3-48CA-B86A-72A782FB6F84}" dt="2024-10-30T16:44:10.400" v="574"/>
          <ac:spMkLst>
            <pc:docMk/>
            <pc:sldMk cId="327070808" sldId="332"/>
            <ac:spMk id="2" creationId="{4DD84E64-25D7-DC15-A3A7-8B7199716AD9}"/>
          </ac:spMkLst>
        </pc:spChg>
      </pc:sldChg>
      <pc:sldChg chg="modSp">
        <pc:chgData name="Maredia, Mywish" userId="4e22dd2c-26c0-4587-a520-b3f104276cd1" providerId="ADAL" clId="{481ED394-FBC3-48CA-B86A-72A782FB6F84}" dt="2024-10-30T16:44:10.400" v="574"/>
        <pc:sldMkLst>
          <pc:docMk/>
          <pc:sldMk cId="1125135013" sldId="336"/>
        </pc:sldMkLst>
        <pc:spChg chg="mod">
          <ac:chgData name="Maredia, Mywish" userId="4e22dd2c-26c0-4587-a520-b3f104276cd1" providerId="ADAL" clId="{481ED394-FBC3-48CA-B86A-72A782FB6F84}" dt="2024-10-30T16:44:10.400" v="574"/>
          <ac:spMkLst>
            <pc:docMk/>
            <pc:sldMk cId="1125135013" sldId="336"/>
            <ac:spMk id="2" creationId="{26C25AFB-3CE0-FB40-5FDB-D1C23DFCB57F}"/>
          </ac:spMkLst>
        </pc:spChg>
      </pc:sldChg>
      <pc:sldChg chg="modSp mod">
        <pc:chgData name="Maredia, Mywish" userId="4e22dd2c-26c0-4587-a520-b3f104276cd1" providerId="ADAL" clId="{481ED394-FBC3-48CA-B86A-72A782FB6F84}" dt="2024-10-30T18:03:22.756" v="996" actId="27636"/>
        <pc:sldMkLst>
          <pc:docMk/>
          <pc:sldMk cId="3749132786" sldId="337"/>
        </pc:sldMkLst>
        <pc:spChg chg="mod">
          <ac:chgData name="Maredia, Mywish" userId="4e22dd2c-26c0-4587-a520-b3f104276cd1" providerId="ADAL" clId="{481ED394-FBC3-48CA-B86A-72A782FB6F84}" dt="2024-10-30T16:44:10.400" v="574"/>
          <ac:spMkLst>
            <pc:docMk/>
            <pc:sldMk cId="3749132786" sldId="337"/>
            <ac:spMk id="2" creationId="{26C25AFB-3CE0-FB40-5FDB-D1C23DFCB57F}"/>
          </ac:spMkLst>
        </pc:spChg>
        <pc:spChg chg="mod">
          <ac:chgData name="Maredia, Mywish" userId="4e22dd2c-26c0-4587-a520-b3f104276cd1" providerId="ADAL" clId="{481ED394-FBC3-48CA-B86A-72A782FB6F84}" dt="2024-10-30T18:03:22.756" v="996" actId="27636"/>
          <ac:spMkLst>
            <pc:docMk/>
            <pc:sldMk cId="3749132786" sldId="337"/>
            <ac:spMk id="7" creationId="{A1F18F88-A728-4237-39B1-F4FB38229A86}"/>
          </ac:spMkLst>
        </pc:spChg>
      </pc:sldChg>
      <pc:sldChg chg="modSp">
        <pc:chgData name="Maredia, Mywish" userId="4e22dd2c-26c0-4587-a520-b3f104276cd1" providerId="ADAL" clId="{481ED394-FBC3-48CA-B86A-72A782FB6F84}" dt="2024-10-30T16:44:10.400" v="574"/>
        <pc:sldMkLst>
          <pc:docMk/>
          <pc:sldMk cId="1165460780" sldId="340"/>
        </pc:sldMkLst>
        <pc:spChg chg="mod">
          <ac:chgData name="Maredia, Mywish" userId="4e22dd2c-26c0-4587-a520-b3f104276cd1" providerId="ADAL" clId="{481ED394-FBC3-48CA-B86A-72A782FB6F84}" dt="2024-10-30T16:44:10.400" v="574"/>
          <ac:spMkLst>
            <pc:docMk/>
            <pc:sldMk cId="1165460780" sldId="340"/>
            <ac:spMk id="9" creationId="{189031E2-8AEB-F2A7-5A0A-82202381C866}"/>
          </ac:spMkLst>
        </pc:spChg>
      </pc:sldChg>
      <pc:sldChg chg="delSp modSp mod">
        <pc:chgData name="Maredia, Mywish" userId="4e22dd2c-26c0-4587-a520-b3f104276cd1" providerId="ADAL" clId="{481ED394-FBC3-48CA-B86A-72A782FB6F84}" dt="2024-10-30T16:20:30.074" v="479" actId="14100"/>
        <pc:sldMkLst>
          <pc:docMk/>
          <pc:sldMk cId="3158554557" sldId="341"/>
        </pc:sldMkLst>
        <pc:spChg chg="del">
          <ac:chgData name="Maredia, Mywish" userId="4e22dd2c-26c0-4587-a520-b3f104276cd1" providerId="ADAL" clId="{481ED394-FBC3-48CA-B86A-72A782FB6F84}" dt="2024-10-30T16:19:59.446" v="476" actId="478"/>
          <ac:spMkLst>
            <pc:docMk/>
            <pc:sldMk cId="3158554557" sldId="341"/>
            <ac:spMk id="9" creationId="{0B442E70-8D77-FFEF-5508-25E609DC5DF8}"/>
          </ac:spMkLst>
        </pc:spChg>
        <pc:spChg chg="mod">
          <ac:chgData name="Maredia, Mywish" userId="4e22dd2c-26c0-4587-a520-b3f104276cd1" providerId="ADAL" clId="{481ED394-FBC3-48CA-B86A-72A782FB6F84}" dt="2024-10-30T16:20:06.311" v="477" actId="14100"/>
          <ac:spMkLst>
            <pc:docMk/>
            <pc:sldMk cId="3158554557" sldId="341"/>
            <ac:spMk id="10" creationId="{30C3149A-CE7C-3D77-45E7-5C91DAC68662}"/>
          </ac:spMkLst>
        </pc:spChg>
        <pc:spChg chg="mod">
          <ac:chgData name="Maredia, Mywish" userId="4e22dd2c-26c0-4587-a520-b3f104276cd1" providerId="ADAL" clId="{481ED394-FBC3-48CA-B86A-72A782FB6F84}" dt="2024-10-30T16:19:56.461" v="475" actId="14100"/>
          <ac:spMkLst>
            <pc:docMk/>
            <pc:sldMk cId="3158554557" sldId="341"/>
            <ac:spMk id="11" creationId="{C9C46087-DA25-754A-A9D9-53AB29555960}"/>
          </ac:spMkLst>
        </pc:spChg>
        <pc:spChg chg="mod">
          <ac:chgData name="Maredia, Mywish" userId="4e22dd2c-26c0-4587-a520-b3f104276cd1" providerId="ADAL" clId="{481ED394-FBC3-48CA-B86A-72A782FB6F84}" dt="2024-10-30T16:20:17.726" v="478" actId="14100"/>
          <ac:spMkLst>
            <pc:docMk/>
            <pc:sldMk cId="3158554557" sldId="341"/>
            <ac:spMk id="12" creationId="{A5660E21-2104-64D9-7373-4D1EA62C1F58}"/>
          </ac:spMkLst>
        </pc:spChg>
        <pc:spChg chg="mod">
          <ac:chgData name="Maredia, Mywish" userId="4e22dd2c-26c0-4587-a520-b3f104276cd1" providerId="ADAL" clId="{481ED394-FBC3-48CA-B86A-72A782FB6F84}" dt="2024-10-30T16:20:30.074" v="479" actId="14100"/>
          <ac:spMkLst>
            <pc:docMk/>
            <pc:sldMk cId="3158554557" sldId="341"/>
            <ac:spMk id="13" creationId="{05A57A98-E6E2-02DF-D5FA-E702BFA84D07}"/>
          </ac:spMkLst>
        </pc:spChg>
      </pc:sldChg>
      <pc:sldChg chg="modSp">
        <pc:chgData name="Maredia, Mywish" userId="4e22dd2c-26c0-4587-a520-b3f104276cd1" providerId="ADAL" clId="{481ED394-FBC3-48CA-B86A-72A782FB6F84}" dt="2024-10-30T16:44:10.400" v="574"/>
        <pc:sldMkLst>
          <pc:docMk/>
          <pc:sldMk cId="445396555" sldId="342"/>
        </pc:sldMkLst>
        <pc:spChg chg="mod">
          <ac:chgData name="Maredia, Mywish" userId="4e22dd2c-26c0-4587-a520-b3f104276cd1" providerId="ADAL" clId="{481ED394-FBC3-48CA-B86A-72A782FB6F84}" dt="2024-10-30T16:44:10.400" v="574"/>
          <ac:spMkLst>
            <pc:docMk/>
            <pc:sldMk cId="445396555" sldId="342"/>
            <ac:spMk id="9" creationId="{D34AD4D1-707E-B689-DC4A-F35D48D46FE8}"/>
          </ac:spMkLst>
        </pc:spChg>
      </pc:sldChg>
      <pc:sldChg chg="del">
        <pc:chgData name="Maredia, Mywish" userId="4e22dd2c-26c0-4587-a520-b3f104276cd1" providerId="ADAL" clId="{481ED394-FBC3-48CA-B86A-72A782FB6F84}" dt="2024-10-30T16:37:20.879" v="552" actId="2696"/>
        <pc:sldMkLst>
          <pc:docMk/>
          <pc:sldMk cId="3167888007" sldId="345"/>
        </pc:sldMkLst>
      </pc:sldChg>
      <pc:sldChg chg="del">
        <pc:chgData name="Maredia, Mywish" userId="4e22dd2c-26c0-4587-a520-b3f104276cd1" providerId="ADAL" clId="{481ED394-FBC3-48CA-B86A-72A782FB6F84}" dt="2024-10-30T16:37:27.920" v="553" actId="2696"/>
        <pc:sldMkLst>
          <pc:docMk/>
          <pc:sldMk cId="3852482795" sldId="346"/>
        </pc:sldMkLst>
      </pc:sldChg>
      <pc:sldChg chg="del">
        <pc:chgData name="Maredia, Mywish" userId="4e22dd2c-26c0-4587-a520-b3f104276cd1" providerId="ADAL" clId="{481ED394-FBC3-48CA-B86A-72A782FB6F84}" dt="2024-10-30T16:37:30.677" v="554" actId="2696"/>
        <pc:sldMkLst>
          <pc:docMk/>
          <pc:sldMk cId="2375476820" sldId="349"/>
        </pc:sldMkLst>
      </pc:sldChg>
      <pc:sldChg chg="del">
        <pc:chgData name="Maredia, Mywish" userId="4e22dd2c-26c0-4587-a520-b3f104276cd1" providerId="ADAL" clId="{481ED394-FBC3-48CA-B86A-72A782FB6F84}" dt="2024-10-30T16:37:32.101" v="555" actId="2696"/>
        <pc:sldMkLst>
          <pc:docMk/>
          <pc:sldMk cId="2006176383" sldId="350"/>
        </pc:sldMkLst>
      </pc:sldChg>
      <pc:sldChg chg="addSp modSp new mod ord">
        <pc:chgData name="Maredia, Mywish" userId="4e22dd2c-26c0-4587-a520-b3f104276cd1" providerId="ADAL" clId="{481ED394-FBC3-48CA-B86A-72A782FB6F84}" dt="2024-10-30T17:54:54.651" v="892" actId="20577"/>
        <pc:sldMkLst>
          <pc:docMk/>
          <pc:sldMk cId="609741188" sldId="351"/>
        </pc:sldMkLst>
        <pc:spChg chg="mod">
          <ac:chgData name="Maredia, Mywish" userId="4e22dd2c-26c0-4587-a520-b3f104276cd1" providerId="ADAL" clId="{481ED394-FBC3-48CA-B86A-72A782FB6F84}" dt="2024-10-30T17:54:54.651" v="892" actId="20577"/>
          <ac:spMkLst>
            <pc:docMk/>
            <pc:sldMk cId="609741188" sldId="351"/>
            <ac:spMk id="2" creationId="{4A72D586-7C30-3666-2AEA-44E7B676C34C}"/>
          </ac:spMkLst>
        </pc:spChg>
        <pc:spChg chg="mod">
          <ac:chgData name="Maredia, Mywish" userId="4e22dd2c-26c0-4587-a520-b3f104276cd1" providerId="ADAL" clId="{481ED394-FBC3-48CA-B86A-72A782FB6F84}" dt="2024-10-30T16:10:38.856" v="425" actId="403"/>
          <ac:spMkLst>
            <pc:docMk/>
            <pc:sldMk cId="609741188" sldId="351"/>
            <ac:spMk id="3" creationId="{0CC2817E-C67B-60CC-9E00-D135844805A1}"/>
          </ac:spMkLst>
        </pc:spChg>
        <pc:spChg chg="mod">
          <ac:chgData name="Maredia, Mywish" userId="4e22dd2c-26c0-4587-a520-b3f104276cd1" providerId="ADAL" clId="{481ED394-FBC3-48CA-B86A-72A782FB6F84}" dt="2024-10-30T16:10:04.449" v="419"/>
          <ac:spMkLst>
            <pc:docMk/>
            <pc:sldMk cId="609741188" sldId="351"/>
            <ac:spMk id="5" creationId="{CC239FCE-39AC-676E-79E4-673886743220}"/>
          </ac:spMkLst>
        </pc:spChg>
        <pc:spChg chg="mod">
          <ac:chgData name="Maredia, Mywish" userId="4e22dd2c-26c0-4587-a520-b3f104276cd1" providerId="ADAL" clId="{481ED394-FBC3-48CA-B86A-72A782FB6F84}" dt="2024-10-30T16:10:04.449" v="419"/>
          <ac:spMkLst>
            <pc:docMk/>
            <pc:sldMk cId="609741188" sldId="351"/>
            <ac:spMk id="6" creationId="{67A4DE83-64C7-B3E4-E5AF-F271E1171B0D}"/>
          </ac:spMkLst>
        </pc:spChg>
        <pc:grpChg chg="add mod">
          <ac:chgData name="Maredia, Mywish" userId="4e22dd2c-26c0-4587-a520-b3f104276cd1" providerId="ADAL" clId="{481ED394-FBC3-48CA-B86A-72A782FB6F84}" dt="2024-10-30T16:10:18.321" v="420" actId="14100"/>
          <ac:grpSpMkLst>
            <pc:docMk/>
            <pc:sldMk cId="609741188" sldId="351"/>
            <ac:grpSpMk id="4" creationId="{B4B75684-2B9F-98F9-1C1F-739D548DF90C}"/>
          </ac:grpSpMkLst>
        </pc:grpChg>
        <pc:picChg chg="mod">
          <ac:chgData name="Maredia, Mywish" userId="4e22dd2c-26c0-4587-a520-b3f104276cd1" providerId="ADAL" clId="{481ED394-FBC3-48CA-B86A-72A782FB6F84}" dt="2024-10-30T16:10:04.449" v="419"/>
          <ac:picMkLst>
            <pc:docMk/>
            <pc:sldMk cId="609741188" sldId="351"/>
            <ac:picMk id="7" creationId="{54F1A8F7-70D4-F4F3-5C7E-F26E68B30995}"/>
          </ac:picMkLst>
        </pc:picChg>
      </pc:sldChg>
      <pc:sldChg chg="modSp new del">
        <pc:chgData name="Maredia, Mywish" userId="4e22dd2c-26c0-4587-a520-b3f104276cd1" providerId="ADAL" clId="{481ED394-FBC3-48CA-B86A-72A782FB6F84}" dt="2024-10-30T17:53:44.325" v="880" actId="47"/>
        <pc:sldMkLst>
          <pc:docMk/>
          <pc:sldMk cId="1428270110" sldId="352"/>
        </pc:sldMkLst>
        <pc:spChg chg="mod">
          <ac:chgData name="Maredia, Mywish" userId="4e22dd2c-26c0-4587-a520-b3f104276cd1" providerId="ADAL" clId="{481ED394-FBC3-48CA-B86A-72A782FB6F84}" dt="2024-10-30T16:44:10.400" v="574"/>
          <ac:spMkLst>
            <pc:docMk/>
            <pc:sldMk cId="1428270110" sldId="352"/>
            <ac:spMk id="2" creationId="{ED822A82-3085-B11E-9CDD-FA3566FE1E85}"/>
          </ac:spMkLst>
        </pc:spChg>
        <pc:spChg chg="mod">
          <ac:chgData name="Maredia, Mywish" userId="4e22dd2c-26c0-4587-a520-b3f104276cd1" providerId="ADAL" clId="{481ED394-FBC3-48CA-B86A-72A782FB6F84}" dt="2024-10-30T16:44:10.400" v="574"/>
          <ac:spMkLst>
            <pc:docMk/>
            <pc:sldMk cId="1428270110" sldId="352"/>
            <ac:spMk id="3" creationId="{58B9C766-AA46-D442-3650-02E2986394E2}"/>
          </ac:spMkLst>
        </pc:spChg>
      </pc:sldChg>
      <pc:sldChg chg="modSp add del">
        <pc:chgData name="Maredia, Mywish" userId="4e22dd2c-26c0-4587-a520-b3f104276cd1" providerId="ADAL" clId="{481ED394-FBC3-48CA-B86A-72A782FB6F84}" dt="2024-10-30T16:44:10.400" v="574"/>
        <pc:sldMkLst>
          <pc:docMk/>
          <pc:sldMk cId="3535317533" sldId="353"/>
        </pc:sldMkLst>
        <pc:spChg chg="mod">
          <ac:chgData name="Maredia, Mywish" userId="4e22dd2c-26c0-4587-a520-b3f104276cd1" providerId="ADAL" clId="{481ED394-FBC3-48CA-B86A-72A782FB6F84}" dt="2024-10-30T16:44:10.400" v="574"/>
          <ac:spMkLst>
            <pc:docMk/>
            <pc:sldMk cId="3535317533" sldId="353"/>
            <ac:spMk id="9" creationId="{9905E479-1A73-4E9A-79FD-0D46ADC1881F}"/>
          </ac:spMkLst>
        </pc:spChg>
      </pc:sldChg>
      <pc:sldChg chg="modSp add">
        <pc:chgData name="Maredia, Mywish" userId="4e22dd2c-26c0-4587-a520-b3f104276cd1" providerId="ADAL" clId="{481ED394-FBC3-48CA-B86A-72A782FB6F84}" dt="2024-10-30T16:44:10.400" v="574"/>
        <pc:sldMkLst>
          <pc:docMk/>
          <pc:sldMk cId="2839485927" sldId="354"/>
        </pc:sldMkLst>
        <pc:spChg chg="mod">
          <ac:chgData name="Maredia, Mywish" userId="4e22dd2c-26c0-4587-a520-b3f104276cd1" providerId="ADAL" clId="{481ED394-FBC3-48CA-B86A-72A782FB6F84}" dt="2024-10-30T16:44:10.400" v="574"/>
          <ac:spMkLst>
            <pc:docMk/>
            <pc:sldMk cId="2839485927" sldId="354"/>
            <ac:spMk id="9" creationId="{F53BDEFF-E06D-F61C-E8BE-EAB151B76AED}"/>
          </ac:spMkLst>
        </pc:spChg>
      </pc:sldChg>
      <pc:sldChg chg="add del">
        <pc:chgData name="Maredia, Mywish" userId="4e22dd2c-26c0-4587-a520-b3f104276cd1" providerId="ADAL" clId="{481ED394-FBC3-48CA-B86A-72A782FB6F84}" dt="2024-10-30T16:17:45.368" v="466"/>
        <pc:sldMkLst>
          <pc:docMk/>
          <pc:sldMk cId="3715698495" sldId="354"/>
        </pc:sldMkLst>
      </pc:sldChg>
      <pc:sldChg chg="delSp add setBg delDesignElem">
        <pc:chgData name="Maredia, Mywish" userId="4e22dd2c-26c0-4587-a520-b3f104276cd1" providerId="ADAL" clId="{481ED394-FBC3-48CA-B86A-72A782FB6F84}" dt="2024-10-30T16:25:22.200" v="521"/>
        <pc:sldMkLst>
          <pc:docMk/>
          <pc:sldMk cId="2488634378" sldId="355"/>
        </pc:sldMkLst>
        <pc:spChg chg="del">
          <ac:chgData name="Maredia, Mywish" userId="4e22dd2c-26c0-4587-a520-b3f104276cd1" providerId="ADAL" clId="{481ED394-FBC3-48CA-B86A-72A782FB6F84}" dt="2024-10-30T16:25:22.200" v="521"/>
          <ac:spMkLst>
            <pc:docMk/>
            <pc:sldMk cId="2488634378" sldId="355"/>
            <ac:spMk id="33" creationId="{B6CDA21F-E7AF-4C75-8395-33F58D5B0E45}"/>
          </ac:spMkLst>
        </pc:spChg>
        <pc:spChg chg="del">
          <ac:chgData name="Maredia, Mywish" userId="4e22dd2c-26c0-4587-a520-b3f104276cd1" providerId="ADAL" clId="{481ED394-FBC3-48CA-B86A-72A782FB6F84}" dt="2024-10-30T16:25:22.200" v="521"/>
          <ac:spMkLst>
            <pc:docMk/>
            <pc:sldMk cId="2488634378" sldId="355"/>
            <ac:spMk id="37" creationId="{D5B0017B-2ECA-49AF-B397-DC140825DF8D}"/>
          </ac:spMkLst>
        </pc:spChg>
        <pc:grpChg chg="del">
          <ac:chgData name="Maredia, Mywish" userId="4e22dd2c-26c0-4587-a520-b3f104276cd1" providerId="ADAL" clId="{481ED394-FBC3-48CA-B86A-72A782FB6F84}" dt="2024-10-30T16:25:22.200" v="521"/>
          <ac:grpSpMkLst>
            <pc:docMk/>
            <pc:sldMk cId="2488634378" sldId="355"/>
            <ac:grpSpMk id="34" creationId="{AE1C45F0-260A-458C-96ED-C1F6D2151219}"/>
          </ac:grpSpMkLst>
        </pc:grpChg>
        <pc:cxnChg chg="del">
          <ac:chgData name="Maredia, Mywish" userId="4e22dd2c-26c0-4587-a520-b3f104276cd1" providerId="ADAL" clId="{481ED394-FBC3-48CA-B86A-72A782FB6F84}" dt="2024-10-30T16:25:22.200" v="521"/>
          <ac:cxnSpMkLst>
            <pc:docMk/>
            <pc:sldMk cId="2488634378" sldId="355"/>
            <ac:cxnSpMk id="32" creationId="{6CF1BAF6-AD41-4082-B212-8A1F9A2E8779}"/>
          </ac:cxnSpMkLst>
        </pc:cxnChg>
      </pc:sldChg>
      <pc:sldChg chg="addSp delSp modSp add mod setBg delDesignElem">
        <pc:chgData name="Maredia, Mywish" userId="4e22dd2c-26c0-4587-a520-b3f104276cd1" providerId="ADAL" clId="{481ED394-FBC3-48CA-B86A-72A782FB6F84}" dt="2024-10-30T17:53:16.242" v="879" actId="14100"/>
        <pc:sldMkLst>
          <pc:docMk/>
          <pc:sldMk cId="1335704484" sldId="356"/>
        </pc:sldMkLst>
        <pc:spChg chg="mod">
          <ac:chgData name="Maredia, Mywish" userId="4e22dd2c-26c0-4587-a520-b3f104276cd1" providerId="ADAL" clId="{481ED394-FBC3-48CA-B86A-72A782FB6F84}" dt="2024-10-30T17:52:54.277" v="867" actId="1076"/>
          <ac:spMkLst>
            <pc:docMk/>
            <pc:sldMk cId="1335704484" sldId="356"/>
            <ac:spMk id="2" creationId="{62B718ED-0DB0-9D77-67A7-DFB8D23C07CD}"/>
          </ac:spMkLst>
        </pc:spChg>
        <pc:spChg chg="add mod">
          <ac:chgData name="Maredia, Mywish" userId="4e22dd2c-26c0-4587-a520-b3f104276cd1" providerId="ADAL" clId="{481ED394-FBC3-48CA-B86A-72A782FB6F84}" dt="2024-10-30T17:52:41.050" v="866" actId="1076"/>
          <ac:spMkLst>
            <pc:docMk/>
            <pc:sldMk cId="1335704484" sldId="356"/>
            <ac:spMk id="3" creationId="{A080819F-141A-3507-8C5F-DE48C5E6BCBA}"/>
          </ac:spMkLst>
        </pc:spChg>
        <pc:spChg chg="mod">
          <ac:chgData name="Maredia, Mywish" userId="4e22dd2c-26c0-4587-a520-b3f104276cd1" providerId="ADAL" clId="{481ED394-FBC3-48CA-B86A-72A782FB6F84}" dt="2024-10-30T17:52:58.728" v="868" actId="1076"/>
          <ac:spMkLst>
            <pc:docMk/>
            <pc:sldMk cId="1335704484" sldId="356"/>
            <ac:spMk id="4" creationId="{0EBDA7B4-FBF9-510F-AB64-2CB29F3E837B}"/>
          </ac:spMkLst>
        </pc:spChg>
        <pc:spChg chg="mod">
          <ac:chgData name="Maredia, Mywish" userId="4e22dd2c-26c0-4587-a520-b3f104276cd1" providerId="ADAL" clId="{481ED394-FBC3-48CA-B86A-72A782FB6F84}" dt="2024-10-30T17:53:16.242" v="879" actId="14100"/>
          <ac:spMkLst>
            <pc:docMk/>
            <pc:sldMk cId="1335704484" sldId="356"/>
            <ac:spMk id="7" creationId="{B47AACE1-1A0D-8E0B-7467-E890FF4FAE63}"/>
          </ac:spMkLst>
        </pc:spChg>
        <pc:spChg chg="del">
          <ac:chgData name="Maredia, Mywish" userId="4e22dd2c-26c0-4587-a520-b3f104276cd1" providerId="ADAL" clId="{481ED394-FBC3-48CA-B86A-72A782FB6F84}" dt="2024-10-30T16:25:22.200" v="521"/>
          <ac:spMkLst>
            <pc:docMk/>
            <pc:sldMk cId="1335704484" sldId="356"/>
            <ac:spMk id="10" creationId="{ECC07320-C2CA-4E29-8481-9D9E143C7788}"/>
          </ac:spMkLst>
        </pc:spChg>
        <pc:picChg chg="mod">
          <ac:chgData name="Maredia, Mywish" userId="4e22dd2c-26c0-4587-a520-b3f104276cd1" providerId="ADAL" clId="{481ED394-FBC3-48CA-B86A-72A782FB6F84}" dt="2024-10-30T17:53:06.958" v="877" actId="1038"/>
          <ac:picMkLst>
            <pc:docMk/>
            <pc:sldMk cId="1335704484" sldId="356"/>
            <ac:picMk id="5" creationId="{2E8A5421-C873-3A53-9C81-63F3FA9014C5}"/>
          </ac:picMkLst>
        </pc:picChg>
      </pc:sldChg>
      <pc:sldChg chg="modSp add mod">
        <pc:chgData name="Maredia, Mywish" userId="4e22dd2c-26c0-4587-a520-b3f104276cd1" providerId="ADAL" clId="{481ED394-FBC3-48CA-B86A-72A782FB6F84}" dt="2024-10-30T16:44:10.400" v="574"/>
        <pc:sldMkLst>
          <pc:docMk/>
          <pc:sldMk cId="229739025" sldId="357"/>
        </pc:sldMkLst>
        <pc:spChg chg="mod">
          <ac:chgData name="Maredia, Mywish" userId="4e22dd2c-26c0-4587-a520-b3f104276cd1" providerId="ADAL" clId="{481ED394-FBC3-48CA-B86A-72A782FB6F84}" dt="2024-10-30T16:44:10.400" v="574"/>
          <ac:spMkLst>
            <pc:docMk/>
            <pc:sldMk cId="229739025" sldId="357"/>
            <ac:spMk id="9" creationId="{01E68AFB-D5A2-BCE6-CF3D-5D26B81CEDB6}"/>
          </ac:spMkLst>
        </pc:spChg>
        <pc:spChg chg="mod">
          <ac:chgData name="Maredia, Mywish" userId="4e22dd2c-26c0-4587-a520-b3f104276cd1" providerId="ADAL" clId="{481ED394-FBC3-48CA-B86A-72A782FB6F84}" dt="2024-10-30T16:39:16.063" v="559" actId="6549"/>
          <ac:spMkLst>
            <pc:docMk/>
            <pc:sldMk cId="229739025" sldId="357"/>
            <ac:spMk id="13" creationId="{059D6035-866E-9E00-CEB2-68B21824F526}"/>
          </ac:spMkLst>
        </pc:spChg>
      </pc:sldChg>
      <pc:sldChg chg="modSp add mod">
        <pc:chgData name="Maredia, Mywish" userId="4e22dd2c-26c0-4587-a520-b3f104276cd1" providerId="ADAL" clId="{481ED394-FBC3-48CA-B86A-72A782FB6F84}" dt="2024-10-30T16:47:23.179" v="619" actId="207"/>
        <pc:sldMkLst>
          <pc:docMk/>
          <pc:sldMk cId="3346685798" sldId="383"/>
        </pc:sldMkLst>
        <pc:spChg chg="mod">
          <ac:chgData name="Maredia, Mywish" userId="4e22dd2c-26c0-4587-a520-b3f104276cd1" providerId="ADAL" clId="{481ED394-FBC3-48CA-B86A-72A782FB6F84}" dt="2024-10-30T16:47:23.179" v="619" actId="207"/>
          <ac:spMkLst>
            <pc:docMk/>
            <pc:sldMk cId="3346685798" sldId="383"/>
            <ac:spMk id="2" creationId="{B530BF65-C84B-45C3-72CA-AFDA68851174}"/>
          </ac:spMkLst>
        </pc:spChg>
      </pc:sldChg>
      <pc:sldChg chg="add ord">
        <pc:chgData name="Maredia, Mywish" userId="4e22dd2c-26c0-4587-a520-b3f104276cd1" providerId="ADAL" clId="{481ED394-FBC3-48CA-B86A-72A782FB6F84}" dt="2024-10-30T17:13:50.224" v="681"/>
        <pc:sldMkLst>
          <pc:docMk/>
          <pc:sldMk cId="3200312026" sldId="391"/>
        </pc:sldMkLst>
      </pc:sldChg>
      <pc:sldChg chg="addSp delSp modSp add mod setBg">
        <pc:chgData name="Maredia, Mywish" userId="4e22dd2c-26c0-4587-a520-b3f104276cd1" providerId="ADAL" clId="{481ED394-FBC3-48CA-B86A-72A782FB6F84}" dt="2024-10-30T17:30:14.531" v="807" actId="26606"/>
        <pc:sldMkLst>
          <pc:docMk/>
          <pc:sldMk cId="2039059756" sldId="397"/>
        </pc:sldMkLst>
        <pc:spChg chg="mod">
          <ac:chgData name="Maredia, Mywish" userId="4e22dd2c-26c0-4587-a520-b3f104276cd1" providerId="ADAL" clId="{481ED394-FBC3-48CA-B86A-72A782FB6F84}" dt="2024-10-30T17:30:14.531" v="807" actId="26606"/>
          <ac:spMkLst>
            <pc:docMk/>
            <pc:sldMk cId="2039059756" sldId="397"/>
            <ac:spMk id="9" creationId="{5AB6D40A-2A0A-AF3D-8CF7-3ECD37765637}"/>
          </ac:spMkLst>
        </pc:spChg>
        <pc:spChg chg="add del mod">
          <ac:chgData name="Maredia, Mywish" userId="4e22dd2c-26c0-4587-a520-b3f104276cd1" providerId="ADAL" clId="{481ED394-FBC3-48CA-B86A-72A782FB6F84}" dt="2024-10-30T17:30:14.531" v="807" actId="26606"/>
          <ac:spMkLst>
            <pc:docMk/>
            <pc:sldMk cId="2039059756" sldId="397"/>
            <ac:spMk id="14" creationId="{D395C634-114E-158E-FD65-B7493CA2937D}"/>
          </ac:spMkLst>
        </pc:spChg>
        <pc:spChg chg="add del">
          <ac:chgData name="Maredia, Mywish" userId="4e22dd2c-26c0-4587-a520-b3f104276cd1" providerId="ADAL" clId="{481ED394-FBC3-48CA-B86A-72A782FB6F84}" dt="2024-10-30T17:30:14.531" v="807" actId="26606"/>
          <ac:spMkLst>
            <pc:docMk/>
            <pc:sldMk cId="2039059756" sldId="397"/>
            <ac:spMk id="20" creationId="{BACC6370-2D7E-4714-9D71-7542949D7D5D}"/>
          </ac:spMkLst>
        </pc:spChg>
        <pc:spChg chg="add del">
          <ac:chgData name="Maredia, Mywish" userId="4e22dd2c-26c0-4587-a520-b3f104276cd1" providerId="ADAL" clId="{481ED394-FBC3-48CA-B86A-72A782FB6F84}" dt="2024-10-30T17:30:14.531" v="807" actId="26606"/>
          <ac:spMkLst>
            <pc:docMk/>
            <pc:sldMk cId="2039059756" sldId="397"/>
            <ac:spMk id="22" creationId="{F68B3F68-107C-434F-AA38-110D5EA91B85}"/>
          </ac:spMkLst>
        </pc:spChg>
        <pc:spChg chg="add del">
          <ac:chgData name="Maredia, Mywish" userId="4e22dd2c-26c0-4587-a520-b3f104276cd1" providerId="ADAL" clId="{481ED394-FBC3-48CA-B86A-72A782FB6F84}" dt="2024-10-30T17:30:14.531" v="807" actId="26606"/>
          <ac:spMkLst>
            <pc:docMk/>
            <pc:sldMk cId="2039059756" sldId="397"/>
            <ac:spMk id="24" creationId="{AAD0DBB9-1A4B-4391-81D4-CB19F9AB918A}"/>
          </ac:spMkLst>
        </pc:spChg>
        <pc:spChg chg="add del">
          <ac:chgData name="Maredia, Mywish" userId="4e22dd2c-26c0-4587-a520-b3f104276cd1" providerId="ADAL" clId="{481ED394-FBC3-48CA-B86A-72A782FB6F84}" dt="2024-10-30T17:30:14.531" v="807" actId="26606"/>
          <ac:spMkLst>
            <pc:docMk/>
            <pc:sldMk cId="2039059756" sldId="397"/>
            <ac:spMk id="26" creationId="{063BBA22-50EA-4C4D-BE05-F1CE4E63AA56}"/>
          </ac:spMkLst>
        </pc:spChg>
        <pc:graphicFrameChg chg="add del">
          <ac:chgData name="Maredia, Mywish" userId="4e22dd2c-26c0-4587-a520-b3f104276cd1" providerId="ADAL" clId="{481ED394-FBC3-48CA-B86A-72A782FB6F84}" dt="2024-10-30T17:30:14.531" v="807" actId="26606"/>
          <ac:graphicFrameMkLst>
            <pc:docMk/>
            <pc:sldMk cId="2039059756" sldId="397"/>
            <ac:graphicFrameMk id="16" creationId="{FD3A01F8-2875-9EE0-AED1-1705D87182F1}"/>
          </ac:graphicFrameMkLst>
        </pc:graphicFrameChg>
      </pc:sldChg>
      <pc:sldChg chg="modSp add mod setBg">
        <pc:chgData name="Maredia, Mywish" userId="4e22dd2c-26c0-4587-a520-b3f104276cd1" providerId="ADAL" clId="{481ED394-FBC3-48CA-B86A-72A782FB6F84}" dt="2024-10-30T17:14:13.662" v="683"/>
        <pc:sldMkLst>
          <pc:docMk/>
          <pc:sldMk cId="3088225330" sldId="407"/>
        </pc:sldMkLst>
        <pc:spChg chg="mod">
          <ac:chgData name="Maredia, Mywish" userId="4e22dd2c-26c0-4587-a520-b3f104276cd1" providerId="ADAL" clId="{481ED394-FBC3-48CA-B86A-72A782FB6F84}" dt="2024-10-30T17:14:04.185" v="682" actId="207"/>
          <ac:spMkLst>
            <pc:docMk/>
            <pc:sldMk cId="3088225330" sldId="407"/>
            <ac:spMk id="2" creationId="{60BD29B5-1B58-809F-FEA7-B82105E94664}"/>
          </ac:spMkLst>
        </pc:spChg>
      </pc:sldChg>
      <pc:sldChg chg="modSp add mod">
        <pc:chgData name="Maredia, Mywish" userId="4e22dd2c-26c0-4587-a520-b3f104276cd1" providerId="ADAL" clId="{481ED394-FBC3-48CA-B86A-72A782FB6F84}" dt="2024-10-30T17:14:41.552" v="689" actId="207"/>
        <pc:sldMkLst>
          <pc:docMk/>
          <pc:sldMk cId="888484295" sldId="408"/>
        </pc:sldMkLst>
        <pc:spChg chg="mod">
          <ac:chgData name="Maredia, Mywish" userId="4e22dd2c-26c0-4587-a520-b3f104276cd1" providerId="ADAL" clId="{481ED394-FBC3-48CA-B86A-72A782FB6F84}" dt="2024-10-30T17:14:41.552" v="689" actId="207"/>
          <ac:spMkLst>
            <pc:docMk/>
            <pc:sldMk cId="888484295" sldId="408"/>
            <ac:spMk id="2" creationId="{805346ED-721D-85EE-2F1B-A31D0912DE29}"/>
          </ac:spMkLst>
        </pc:spChg>
      </pc:sldChg>
      <pc:sldChg chg="delSp modSp add mod setBg">
        <pc:chgData name="Maredia, Mywish" userId="4e22dd2c-26c0-4587-a520-b3f104276cd1" providerId="ADAL" clId="{481ED394-FBC3-48CA-B86A-72A782FB6F84}" dt="2024-10-30T16:46:56.442" v="618" actId="1076"/>
        <pc:sldMkLst>
          <pc:docMk/>
          <pc:sldMk cId="3390304222" sldId="410"/>
        </pc:sldMkLst>
        <pc:spChg chg="mod">
          <ac:chgData name="Maredia, Mywish" userId="4e22dd2c-26c0-4587-a520-b3f104276cd1" providerId="ADAL" clId="{481ED394-FBC3-48CA-B86A-72A782FB6F84}" dt="2024-10-30T16:46:36.623" v="614" actId="207"/>
          <ac:spMkLst>
            <pc:docMk/>
            <pc:sldMk cId="3390304222" sldId="410"/>
            <ac:spMk id="2" creationId="{7AB1D9D6-2977-ABCD-FDF8-51AFA5064E54}"/>
          </ac:spMkLst>
        </pc:spChg>
        <pc:spChg chg="del mod">
          <ac:chgData name="Maredia, Mywish" userId="4e22dd2c-26c0-4587-a520-b3f104276cd1" providerId="ADAL" clId="{481ED394-FBC3-48CA-B86A-72A782FB6F84}" dt="2024-10-30T16:46:45.855" v="616" actId="478"/>
          <ac:spMkLst>
            <pc:docMk/>
            <pc:sldMk cId="3390304222" sldId="410"/>
            <ac:spMk id="3" creationId="{70721606-EC5F-B17F-85F4-E3ABDF7F52D2}"/>
          </ac:spMkLst>
        </pc:spChg>
        <pc:spChg chg="mod">
          <ac:chgData name="Maredia, Mywish" userId="4e22dd2c-26c0-4587-a520-b3f104276cd1" providerId="ADAL" clId="{481ED394-FBC3-48CA-B86A-72A782FB6F84}" dt="2024-10-30T16:46:56.442" v="618" actId="1076"/>
          <ac:spMkLst>
            <pc:docMk/>
            <pc:sldMk cId="3390304222" sldId="410"/>
            <ac:spMk id="4" creationId="{160794D9-CC52-AF17-A727-8E5DC2073325}"/>
          </ac:spMkLst>
        </pc:spChg>
      </pc:sldChg>
      <pc:sldChg chg="modSp add mod setBg">
        <pc:chgData name="Maredia, Mywish" userId="4e22dd2c-26c0-4587-a520-b3f104276cd1" providerId="ADAL" clId="{481ED394-FBC3-48CA-B86A-72A782FB6F84}" dt="2024-10-30T16:48:35.016" v="628" actId="207"/>
        <pc:sldMkLst>
          <pc:docMk/>
          <pc:sldMk cId="2836189806" sldId="411"/>
        </pc:sldMkLst>
        <pc:spChg chg="mod">
          <ac:chgData name="Maredia, Mywish" userId="4e22dd2c-26c0-4587-a520-b3f104276cd1" providerId="ADAL" clId="{481ED394-FBC3-48CA-B86A-72A782FB6F84}" dt="2024-10-30T16:48:35.016" v="628" actId="207"/>
          <ac:spMkLst>
            <pc:docMk/>
            <pc:sldMk cId="2836189806" sldId="411"/>
            <ac:spMk id="2" creationId="{B530BF65-C84B-45C3-72CA-AFDA68851174}"/>
          </ac:spMkLst>
        </pc:spChg>
        <pc:spChg chg="mod">
          <ac:chgData name="Maredia, Mywish" userId="4e22dd2c-26c0-4587-a520-b3f104276cd1" providerId="ADAL" clId="{481ED394-FBC3-48CA-B86A-72A782FB6F84}" dt="2024-10-30T16:48:31.014" v="627" actId="207"/>
          <ac:spMkLst>
            <pc:docMk/>
            <pc:sldMk cId="2836189806" sldId="411"/>
            <ac:spMk id="3" creationId="{3B8EBC2C-6DD7-5003-38EB-40753046FE8C}"/>
          </ac:spMkLst>
        </pc:spChg>
      </pc:sldChg>
      <pc:sldChg chg="modSp add mod">
        <pc:chgData name="Maredia, Mywish" userId="4e22dd2c-26c0-4587-a520-b3f104276cd1" providerId="ADAL" clId="{481ED394-FBC3-48CA-B86A-72A782FB6F84}" dt="2024-10-30T16:47:33.590" v="620" actId="207"/>
        <pc:sldMkLst>
          <pc:docMk/>
          <pc:sldMk cId="343553207" sldId="412"/>
        </pc:sldMkLst>
        <pc:spChg chg="mod">
          <ac:chgData name="Maredia, Mywish" userId="4e22dd2c-26c0-4587-a520-b3f104276cd1" providerId="ADAL" clId="{481ED394-FBC3-48CA-B86A-72A782FB6F84}" dt="2024-10-30T16:47:33.590" v="620" actId="207"/>
          <ac:spMkLst>
            <pc:docMk/>
            <pc:sldMk cId="343553207" sldId="412"/>
            <ac:spMk id="2" creationId="{46F855D4-635F-51B4-BB4F-53CD2C87E2D4}"/>
          </ac:spMkLst>
        </pc:spChg>
      </pc:sldChg>
      <pc:sldChg chg="modSp add mod">
        <pc:chgData name="Maredia, Mywish" userId="4e22dd2c-26c0-4587-a520-b3f104276cd1" providerId="ADAL" clId="{481ED394-FBC3-48CA-B86A-72A782FB6F84}" dt="2024-10-30T18:11:06.915" v="1047" actId="14100"/>
        <pc:sldMkLst>
          <pc:docMk/>
          <pc:sldMk cId="3939388538" sldId="413"/>
        </pc:sldMkLst>
        <pc:spChg chg="mod">
          <ac:chgData name="Maredia, Mywish" userId="4e22dd2c-26c0-4587-a520-b3f104276cd1" providerId="ADAL" clId="{481ED394-FBC3-48CA-B86A-72A782FB6F84}" dt="2024-10-30T18:10:55.953" v="1046" actId="14100"/>
          <ac:spMkLst>
            <pc:docMk/>
            <pc:sldMk cId="3939388538" sldId="413"/>
            <ac:spMk id="2" creationId="{97698037-9BE2-AC2D-BF77-5AF37F67840E}"/>
          </ac:spMkLst>
        </pc:spChg>
        <pc:spChg chg="mod">
          <ac:chgData name="Maredia, Mywish" userId="4e22dd2c-26c0-4587-a520-b3f104276cd1" providerId="ADAL" clId="{481ED394-FBC3-48CA-B86A-72A782FB6F84}" dt="2024-10-30T18:11:06.915" v="1047" actId="14100"/>
          <ac:spMkLst>
            <pc:docMk/>
            <pc:sldMk cId="3939388538" sldId="413"/>
            <ac:spMk id="11" creationId="{290ECB91-8390-B23E-C7B6-1016F35B71FC}"/>
          </ac:spMkLst>
        </pc:spChg>
      </pc:sldChg>
      <pc:sldChg chg="modSp add mod">
        <pc:chgData name="Maredia, Mywish" userId="4e22dd2c-26c0-4587-a520-b3f104276cd1" providerId="ADAL" clId="{481ED394-FBC3-48CA-B86A-72A782FB6F84}" dt="2024-10-30T17:48:17.533" v="809" actId="207"/>
        <pc:sldMkLst>
          <pc:docMk/>
          <pc:sldMk cId="3932576613" sldId="414"/>
        </pc:sldMkLst>
        <pc:spChg chg="mod">
          <ac:chgData name="Maredia, Mywish" userId="4e22dd2c-26c0-4587-a520-b3f104276cd1" providerId="ADAL" clId="{481ED394-FBC3-48CA-B86A-72A782FB6F84}" dt="2024-10-30T17:48:17.533" v="809" actId="207"/>
          <ac:spMkLst>
            <pc:docMk/>
            <pc:sldMk cId="3932576613" sldId="414"/>
            <ac:spMk id="2" creationId="{A6FDC895-33DB-34AE-5C54-C7B065FC478D}"/>
          </ac:spMkLst>
        </pc:spChg>
      </pc:sldChg>
      <pc:sldChg chg="modSp add mod setBg">
        <pc:chgData name="Maredia, Mywish" userId="4e22dd2c-26c0-4587-a520-b3f104276cd1" providerId="ADAL" clId="{481ED394-FBC3-48CA-B86A-72A782FB6F84}" dt="2024-10-30T16:48:56.496" v="631" actId="207"/>
        <pc:sldMkLst>
          <pc:docMk/>
          <pc:sldMk cId="1051787378" sldId="415"/>
        </pc:sldMkLst>
        <pc:spChg chg="mod">
          <ac:chgData name="Maredia, Mywish" userId="4e22dd2c-26c0-4587-a520-b3f104276cd1" providerId="ADAL" clId="{481ED394-FBC3-48CA-B86A-72A782FB6F84}" dt="2024-10-30T16:48:53.335" v="630" actId="207"/>
          <ac:spMkLst>
            <pc:docMk/>
            <pc:sldMk cId="1051787378" sldId="415"/>
            <ac:spMk id="2" creationId="{8F08D18F-0808-92BF-05B1-A8F714C08CDC}"/>
          </ac:spMkLst>
        </pc:spChg>
        <pc:spChg chg="mod">
          <ac:chgData name="Maredia, Mywish" userId="4e22dd2c-26c0-4587-a520-b3f104276cd1" providerId="ADAL" clId="{481ED394-FBC3-48CA-B86A-72A782FB6F84}" dt="2024-10-30T16:48:56.496" v="631" actId="207"/>
          <ac:spMkLst>
            <pc:docMk/>
            <pc:sldMk cId="1051787378" sldId="415"/>
            <ac:spMk id="3" creationId="{74B41434-95FB-5334-34D2-6EF882C81FD2}"/>
          </ac:spMkLst>
        </pc:spChg>
      </pc:sldChg>
      <pc:sldChg chg="modSp add mod">
        <pc:chgData name="Maredia, Mywish" userId="4e22dd2c-26c0-4587-a520-b3f104276cd1" providerId="ADAL" clId="{481ED394-FBC3-48CA-B86A-72A782FB6F84}" dt="2024-10-30T18:11:41.857" v="1048" actId="1076"/>
        <pc:sldMkLst>
          <pc:docMk/>
          <pc:sldMk cId="1692140750" sldId="416"/>
        </pc:sldMkLst>
        <pc:spChg chg="mod">
          <ac:chgData name="Maredia, Mywish" userId="4e22dd2c-26c0-4587-a520-b3f104276cd1" providerId="ADAL" clId="{481ED394-FBC3-48CA-B86A-72A782FB6F84}" dt="2024-10-30T16:49:05.802" v="632" actId="207"/>
          <ac:spMkLst>
            <pc:docMk/>
            <pc:sldMk cId="1692140750" sldId="416"/>
            <ac:spMk id="2" creationId="{38C46C45-CC06-AD24-3807-D1B203478435}"/>
          </ac:spMkLst>
        </pc:spChg>
        <pc:spChg chg="mod">
          <ac:chgData name="Maredia, Mywish" userId="4e22dd2c-26c0-4587-a520-b3f104276cd1" providerId="ADAL" clId="{481ED394-FBC3-48CA-B86A-72A782FB6F84}" dt="2024-10-30T18:11:41.857" v="1048" actId="1076"/>
          <ac:spMkLst>
            <pc:docMk/>
            <pc:sldMk cId="1692140750" sldId="416"/>
            <ac:spMk id="4" creationId="{35437FD0-7B7E-D0EA-9AA4-F0A73FEFC62D}"/>
          </ac:spMkLst>
        </pc:spChg>
      </pc:sldChg>
      <pc:sldChg chg="modSp add mod setBg">
        <pc:chgData name="Maredia, Mywish" userId="4e22dd2c-26c0-4587-a520-b3f104276cd1" providerId="ADAL" clId="{481ED394-FBC3-48CA-B86A-72A782FB6F84}" dt="2024-10-30T17:12:19.936" v="664"/>
        <pc:sldMkLst>
          <pc:docMk/>
          <pc:sldMk cId="1588109772" sldId="417"/>
        </pc:sldMkLst>
        <pc:spChg chg="mod">
          <ac:chgData name="Maredia, Mywish" userId="4e22dd2c-26c0-4587-a520-b3f104276cd1" providerId="ADAL" clId="{481ED394-FBC3-48CA-B86A-72A782FB6F84}" dt="2024-10-30T17:12:03.722" v="662" actId="207"/>
          <ac:spMkLst>
            <pc:docMk/>
            <pc:sldMk cId="1588109772" sldId="417"/>
            <ac:spMk id="2" creationId="{A589F136-9433-F209-6B25-38E71C28D6F3}"/>
          </ac:spMkLst>
        </pc:spChg>
        <pc:spChg chg="mod">
          <ac:chgData name="Maredia, Mywish" userId="4e22dd2c-26c0-4587-a520-b3f104276cd1" providerId="ADAL" clId="{481ED394-FBC3-48CA-B86A-72A782FB6F84}" dt="2024-10-30T17:12:07.429" v="663" actId="207"/>
          <ac:spMkLst>
            <pc:docMk/>
            <pc:sldMk cId="1588109772" sldId="417"/>
            <ac:spMk id="3" creationId="{C0FD6E80-075F-C216-6241-7B831D24AEE1}"/>
          </ac:spMkLst>
        </pc:spChg>
      </pc:sldChg>
      <pc:sldChg chg="modSp add mod">
        <pc:chgData name="Maredia, Mywish" userId="4e22dd2c-26c0-4587-a520-b3f104276cd1" providerId="ADAL" clId="{481ED394-FBC3-48CA-B86A-72A782FB6F84}" dt="2024-10-30T16:54:11.129" v="654" actId="14100"/>
        <pc:sldMkLst>
          <pc:docMk/>
          <pc:sldMk cId="1840315793" sldId="418"/>
        </pc:sldMkLst>
        <pc:spChg chg="mod">
          <ac:chgData name="Maredia, Mywish" userId="4e22dd2c-26c0-4587-a520-b3f104276cd1" providerId="ADAL" clId="{481ED394-FBC3-48CA-B86A-72A782FB6F84}" dt="2024-10-30T16:50:57.477" v="643" actId="207"/>
          <ac:spMkLst>
            <pc:docMk/>
            <pc:sldMk cId="1840315793" sldId="418"/>
            <ac:spMk id="2" creationId="{1FF57973-D51D-8591-ED6A-4B980D68AF65}"/>
          </ac:spMkLst>
        </pc:spChg>
        <pc:graphicFrameChg chg="mod modGraphic">
          <ac:chgData name="Maredia, Mywish" userId="4e22dd2c-26c0-4587-a520-b3f104276cd1" providerId="ADAL" clId="{481ED394-FBC3-48CA-B86A-72A782FB6F84}" dt="2024-10-30T16:54:11.129" v="654" actId="14100"/>
          <ac:graphicFrameMkLst>
            <pc:docMk/>
            <pc:sldMk cId="1840315793" sldId="418"/>
            <ac:graphicFrameMk id="5" creationId="{B5501C9C-554B-D766-1CEE-79FC2C105CFE}"/>
          </ac:graphicFrameMkLst>
        </pc:graphicFrameChg>
      </pc:sldChg>
      <pc:sldChg chg="modSp add mod">
        <pc:chgData name="Maredia, Mywish" userId="4e22dd2c-26c0-4587-a520-b3f104276cd1" providerId="ADAL" clId="{481ED394-FBC3-48CA-B86A-72A782FB6F84}" dt="2024-10-30T16:53:41.650" v="652" actId="207"/>
        <pc:sldMkLst>
          <pc:docMk/>
          <pc:sldMk cId="279265689" sldId="419"/>
        </pc:sldMkLst>
        <pc:spChg chg="mod">
          <ac:chgData name="Maredia, Mywish" userId="4e22dd2c-26c0-4587-a520-b3f104276cd1" providerId="ADAL" clId="{481ED394-FBC3-48CA-B86A-72A782FB6F84}" dt="2024-10-30T16:51:51.983" v="647" actId="207"/>
          <ac:spMkLst>
            <pc:docMk/>
            <pc:sldMk cId="279265689" sldId="419"/>
            <ac:spMk id="2" creationId="{8DDDA933-35BA-A21B-5D0C-D4659D9E6E51}"/>
          </ac:spMkLst>
        </pc:spChg>
        <pc:spChg chg="mod">
          <ac:chgData name="Maredia, Mywish" userId="4e22dd2c-26c0-4587-a520-b3f104276cd1" providerId="ADAL" clId="{481ED394-FBC3-48CA-B86A-72A782FB6F84}" dt="2024-10-30T16:53:06.094" v="650" actId="2085"/>
          <ac:spMkLst>
            <pc:docMk/>
            <pc:sldMk cId="279265689" sldId="419"/>
            <ac:spMk id="6" creationId="{71DF48A2-0A4F-45A4-74FF-0CB7B43186B4}"/>
          </ac:spMkLst>
        </pc:spChg>
        <pc:spChg chg="mod">
          <ac:chgData name="Maredia, Mywish" userId="4e22dd2c-26c0-4587-a520-b3f104276cd1" providerId="ADAL" clId="{481ED394-FBC3-48CA-B86A-72A782FB6F84}" dt="2024-10-30T16:53:41.650" v="652" actId="207"/>
          <ac:spMkLst>
            <pc:docMk/>
            <pc:sldMk cId="279265689" sldId="419"/>
            <ac:spMk id="8" creationId="{10A5CA80-6B53-DA1C-D511-DDD51CBB5D92}"/>
          </ac:spMkLst>
        </pc:spChg>
      </pc:sldChg>
      <pc:sldChg chg="modSp add mod">
        <pc:chgData name="Maredia, Mywish" userId="4e22dd2c-26c0-4587-a520-b3f104276cd1" providerId="ADAL" clId="{481ED394-FBC3-48CA-B86A-72A782FB6F84}" dt="2024-10-30T17:11:38.468" v="661" actId="403"/>
        <pc:sldMkLst>
          <pc:docMk/>
          <pc:sldMk cId="1886339351" sldId="420"/>
        </pc:sldMkLst>
        <pc:spChg chg="mod">
          <ac:chgData name="Maredia, Mywish" userId="4e22dd2c-26c0-4587-a520-b3f104276cd1" providerId="ADAL" clId="{481ED394-FBC3-48CA-B86A-72A782FB6F84}" dt="2024-10-30T16:54:54.033" v="655" actId="207"/>
          <ac:spMkLst>
            <pc:docMk/>
            <pc:sldMk cId="1886339351" sldId="420"/>
            <ac:spMk id="2" creationId="{8DDDA933-35BA-A21B-5D0C-D4659D9E6E51}"/>
          </ac:spMkLst>
        </pc:spChg>
        <pc:spChg chg="mod">
          <ac:chgData name="Maredia, Mywish" userId="4e22dd2c-26c0-4587-a520-b3f104276cd1" providerId="ADAL" clId="{481ED394-FBC3-48CA-B86A-72A782FB6F84}" dt="2024-10-30T17:11:38.468" v="661" actId="403"/>
          <ac:spMkLst>
            <pc:docMk/>
            <pc:sldMk cId="1886339351" sldId="420"/>
            <ac:spMk id="3" creationId="{5DC435C5-9EF5-0199-A97E-4BB7F6ED41A8}"/>
          </ac:spMkLst>
        </pc:spChg>
      </pc:sldChg>
      <pc:sldChg chg="modSp add">
        <pc:chgData name="Maredia, Mywish" userId="4e22dd2c-26c0-4587-a520-b3f104276cd1" providerId="ADAL" clId="{481ED394-FBC3-48CA-B86A-72A782FB6F84}" dt="2024-10-30T16:55:02.041" v="656" actId="207"/>
        <pc:sldMkLst>
          <pc:docMk/>
          <pc:sldMk cId="1591751229" sldId="421"/>
        </pc:sldMkLst>
        <pc:spChg chg="mod">
          <ac:chgData name="Maredia, Mywish" userId="4e22dd2c-26c0-4587-a520-b3f104276cd1" providerId="ADAL" clId="{481ED394-FBC3-48CA-B86A-72A782FB6F84}" dt="2024-10-30T16:55:02.041" v="656" actId="207"/>
          <ac:spMkLst>
            <pc:docMk/>
            <pc:sldMk cId="1591751229" sldId="421"/>
            <ac:spMk id="5" creationId="{3FC50D3B-7903-4263-97B4-01227FB99EAB}"/>
          </ac:spMkLst>
        </pc:spChg>
      </pc:sldChg>
      <pc:sldChg chg="modSp add mod">
        <pc:chgData name="Maredia, Mywish" userId="4e22dd2c-26c0-4587-a520-b3f104276cd1" providerId="ADAL" clId="{481ED394-FBC3-48CA-B86A-72A782FB6F84}" dt="2024-10-30T17:11:27.707" v="659" actId="403"/>
        <pc:sldMkLst>
          <pc:docMk/>
          <pc:sldMk cId="2630382078" sldId="422"/>
        </pc:sldMkLst>
        <pc:spChg chg="mod">
          <ac:chgData name="Maredia, Mywish" userId="4e22dd2c-26c0-4587-a520-b3f104276cd1" providerId="ADAL" clId="{481ED394-FBC3-48CA-B86A-72A782FB6F84}" dt="2024-10-30T17:11:17.489" v="657" actId="207"/>
          <ac:spMkLst>
            <pc:docMk/>
            <pc:sldMk cId="2630382078" sldId="422"/>
            <ac:spMk id="2" creationId="{8DDDA933-35BA-A21B-5D0C-D4659D9E6E51}"/>
          </ac:spMkLst>
        </pc:spChg>
        <pc:spChg chg="mod">
          <ac:chgData name="Maredia, Mywish" userId="4e22dd2c-26c0-4587-a520-b3f104276cd1" providerId="ADAL" clId="{481ED394-FBC3-48CA-B86A-72A782FB6F84}" dt="2024-10-30T17:11:27.707" v="659" actId="403"/>
          <ac:spMkLst>
            <pc:docMk/>
            <pc:sldMk cId="2630382078" sldId="422"/>
            <ac:spMk id="3" creationId="{5DC435C5-9EF5-0199-A97E-4BB7F6ED41A8}"/>
          </ac:spMkLst>
        </pc:spChg>
      </pc:sldChg>
      <pc:sldChg chg="modSp add mod">
        <pc:chgData name="Maredia, Mywish" userId="4e22dd2c-26c0-4587-a520-b3f104276cd1" providerId="ADAL" clId="{481ED394-FBC3-48CA-B86A-72A782FB6F84}" dt="2024-10-30T17:26:07.517" v="768" actId="20577"/>
        <pc:sldMkLst>
          <pc:docMk/>
          <pc:sldMk cId="3705621334" sldId="423"/>
        </pc:sldMkLst>
        <pc:spChg chg="mod">
          <ac:chgData name="Maredia, Mywish" userId="4e22dd2c-26c0-4587-a520-b3f104276cd1" providerId="ADAL" clId="{481ED394-FBC3-48CA-B86A-72A782FB6F84}" dt="2024-10-30T17:25:24.785" v="767" actId="1076"/>
          <ac:spMkLst>
            <pc:docMk/>
            <pc:sldMk cId="3705621334" sldId="423"/>
            <ac:spMk id="2" creationId="{619528D7-B9B2-C651-9AEE-D3B45E4D0433}"/>
          </ac:spMkLst>
        </pc:spChg>
        <pc:graphicFrameChg chg="modGraphic">
          <ac:chgData name="Maredia, Mywish" userId="4e22dd2c-26c0-4587-a520-b3f104276cd1" providerId="ADAL" clId="{481ED394-FBC3-48CA-B86A-72A782FB6F84}" dt="2024-10-30T17:26:07.517" v="768" actId="20577"/>
          <ac:graphicFrameMkLst>
            <pc:docMk/>
            <pc:sldMk cId="3705621334" sldId="423"/>
            <ac:graphicFrameMk id="7" creationId="{E1496279-D1A3-2F42-46AA-52F42861727A}"/>
          </ac:graphicFrameMkLst>
        </pc:graphicFrameChg>
      </pc:sldChg>
      <pc:sldChg chg="addSp delSp modSp add mod setBg addAnim delAnim setClrOvrMap">
        <pc:chgData name="Maredia, Mywish" userId="4e22dd2c-26c0-4587-a520-b3f104276cd1" providerId="ADAL" clId="{481ED394-FBC3-48CA-B86A-72A782FB6F84}" dt="2024-10-30T17:26:48.440" v="772" actId="26606"/>
        <pc:sldMkLst>
          <pc:docMk/>
          <pc:sldMk cId="2738265128" sldId="424"/>
        </pc:sldMkLst>
        <pc:spChg chg="mod">
          <ac:chgData name="Maredia, Mywish" userId="4e22dd2c-26c0-4587-a520-b3f104276cd1" providerId="ADAL" clId="{481ED394-FBC3-48CA-B86A-72A782FB6F84}" dt="2024-10-30T17:26:48.440" v="772" actId="26606"/>
          <ac:spMkLst>
            <pc:docMk/>
            <pc:sldMk cId="2738265128" sldId="424"/>
            <ac:spMk id="3" creationId="{0C7E8B86-5665-B95B-5D82-5BB4F889A360}"/>
          </ac:spMkLst>
        </pc:spChg>
        <pc:spChg chg="add del">
          <ac:chgData name="Maredia, Mywish" userId="4e22dd2c-26c0-4587-a520-b3f104276cd1" providerId="ADAL" clId="{481ED394-FBC3-48CA-B86A-72A782FB6F84}" dt="2024-10-30T17:26:48.435" v="771" actId="26606"/>
          <ac:spMkLst>
            <pc:docMk/>
            <pc:sldMk cId="2738265128" sldId="424"/>
            <ac:spMk id="8" creationId="{6F5A5072-7B47-4D32-B52A-4EBBF590B8A5}"/>
          </ac:spMkLst>
        </pc:spChg>
        <pc:spChg chg="add">
          <ac:chgData name="Maredia, Mywish" userId="4e22dd2c-26c0-4587-a520-b3f104276cd1" providerId="ADAL" clId="{481ED394-FBC3-48CA-B86A-72A782FB6F84}" dt="2024-10-30T17:26:48.440" v="772" actId="26606"/>
          <ac:spMkLst>
            <pc:docMk/>
            <pc:sldMk cId="2738265128" sldId="424"/>
            <ac:spMk id="9" creationId="{71B2258F-86CA-4D4D-8270-BC05FCDEBFB3}"/>
          </ac:spMkLst>
        </pc:spChg>
        <pc:spChg chg="add del">
          <ac:chgData name="Maredia, Mywish" userId="4e22dd2c-26c0-4587-a520-b3f104276cd1" providerId="ADAL" clId="{481ED394-FBC3-48CA-B86A-72A782FB6F84}" dt="2024-10-30T17:26:48.435" v="771" actId="26606"/>
          <ac:spMkLst>
            <pc:docMk/>
            <pc:sldMk cId="2738265128" sldId="424"/>
            <ac:spMk id="10" creationId="{9715DAF0-AE1B-46C9-8A6B-DB2AA05AB91D}"/>
          </ac:spMkLst>
        </pc:spChg>
        <pc:spChg chg="add del">
          <ac:chgData name="Maredia, Mywish" userId="4e22dd2c-26c0-4587-a520-b3f104276cd1" providerId="ADAL" clId="{481ED394-FBC3-48CA-B86A-72A782FB6F84}" dt="2024-10-30T17:26:48.435" v="771" actId="26606"/>
          <ac:spMkLst>
            <pc:docMk/>
            <pc:sldMk cId="2738265128" sldId="424"/>
            <ac:spMk id="12" creationId="{6016219D-510E-4184-9090-6D5578A87BD1}"/>
          </ac:spMkLst>
        </pc:spChg>
        <pc:spChg chg="add del">
          <ac:chgData name="Maredia, Mywish" userId="4e22dd2c-26c0-4587-a520-b3f104276cd1" providerId="ADAL" clId="{481ED394-FBC3-48CA-B86A-72A782FB6F84}" dt="2024-10-30T17:26:48.435" v="771" actId="26606"/>
          <ac:spMkLst>
            <pc:docMk/>
            <pc:sldMk cId="2738265128" sldId="424"/>
            <ac:spMk id="14" creationId="{AFF4A713-7B75-4B21-90D7-5AB19547C728}"/>
          </ac:spMkLst>
        </pc:spChg>
        <pc:spChg chg="add del">
          <ac:chgData name="Maredia, Mywish" userId="4e22dd2c-26c0-4587-a520-b3f104276cd1" providerId="ADAL" clId="{481ED394-FBC3-48CA-B86A-72A782FB6F84}" dt="2024-10-30T17:26:48.435" v="771" actId="26606"/>
          <ac:spMkLst>
            <pc:docMk/>
            <pc:sldMk cId="2738265128" sldId="424"/>
            <ac:spMk id="16" creationId="{DC631C0B-6DA6-4E57-8231-CE32B3434A7E}"/>
          </ac:spMkLst>
        </pc:spChg>
        <pc:spChg chg="add del">
          <ac:chgData name="Maredia, Mywish" userId="4e22dd2c-26c0-4587-a520-b3f104276cd1" providerId="ADAL" clId="{481ED394-FBC3-48CA-B86A-72A782FB6F84}" dt="2024-10-30T17:26:48.435" v="771" actId="26606"/>
          <ac:spMkLst>
            <pc:docMk/>
            <pc:sldMk cId="2738265128" sldId="424"/>
            <ac:spMk id="18" creationId="{C29501E6-A978-4A61-9689-9085AF97A53A}"/>
          </ac:spMkLst>
        </pc:spChg>
        <pc:picChg chg="add">
          <ac:chgData name="Maredia, Mywish" userId="4e22dd2c-26c0-4587-a520-b3f104276cd1" providerId="ADAL" clId="{481ED394-FBC3-48CA-B86A-72A782FB6F84}" dt="2024-10-30T17:26:48.440" v="772" actId="26606"/>
          <ac:picMkLst>
            <pc:docMk/>
            <pc:sldMk cId="2738265128" sldId="424"/>
            <ac:picMk id="5" creationId="{7545BBF3-5B1B-B185-4506-D3615D80FBF2}"/>
          </ac:picMkLst>
        </pc:picChg>
      </pc:sldChg>
      <pc:sldChg chg="addSp delSp modSp add mod setBg">
        <pc:chgData name="Maredia, Mywish" userId="4e22dd2c-26c0-4587-a520-b3f104276cd1" providerId="ADAL" clId="{481ED394-FBC3-48CA-B86A-72A782FB6F84}" dt="2024-10-30T17:29:29.029" v="805" actId="26606"/>
        <pc:sldMkLst>
          <pc:docMk/>
          <pc:sldMk cId="894761071" sldId="425"/>
        </pc:sldMkLst>
        <pc:spChg chg="add del mod">
          <ac:chgData name="Maredia, Mywish" userId="4e22dd2c-26c0-4587-a520-b3f104276cd1" providerId="ADAL" clId="{481ED394-FBC3-48CA-B86A-72A782FB6F84}" dt="2024-10-30T16:50:04.724" v="637" actId="26606"/>
          <ac:spMkLst>
            <pc:docMk/>
            <pc:sldMk cId="894761071" sldId="425"/>
            <ac:spMk id="2" creationId="{B16EB8CF-5A3B-0694-7CF5-421182C704C2}"/>
          </ac:spMkLst>
        </pc:spChg>
        <pc:spChg chg="mod">
          <ac:chgData name="Maredia, Mywish" userId="4e22dd2c-26c0-4587-a520-b3f104276cd1" providerId="ADAL" clId="{481ED394-FBC3-48CA-B86A-72A782FB6F84}" dt="2024-10-30T17:29:29.029" v="805" actId="26606"/>
          <ac:spMkLst>
            <pc:docMk/>
            <pc:sldMk cId="894761071" sldId="425"/>
            <ac:spMk id="3" creationId="{EAE86755-6E44-E39A-884F-8CD02BB3C569}"/>
          </ac:spMkLst>
        </pc:spChg>
        <pc:spChg chg="add del">
          <ac:chgData name="Maredia, Mywish" userId="4e22dd2c-26c0-4587-a520-b3f104276cd1" providerId="ADAL" clId="{481ED394-FBC3-48CA-B86A-72A782FB6F84}" dt="2024-10-30T16:49:54.833" v="634" actId="26606"/>
          <ac:spMkLst>
            <pc:docMk/>
            <pc:sldMk cId="894761071" sldId="425"/>
            <ac:spMk id="8" creationId="{0E30439A-8A5B-46EC-8283-9B6B031D40D0}"/>
          </ac:spMkLst>
        </pc:spChg>
        <pc:spChg chg="add del">
          <ac:chgData name="Maredia, Mywish" userId="4e22dd2c-26c0-4587-a520-b3f104276cd1" providerId="ADAL" clId="{481ED394-FBC3-48CA-B86A-72A782FB6F84}" dt="2024-10-30T16:49:54.833" v="634" actId="26606"/>
          <ac:spMkLst>
            <pc:docMk/>
            <pc:sldMk cId="894761071" sldId="425"/>
            <ac:spMk id="10" creationId="{5CEAD642-85CF-4750-8432-7C80C901F001}"/>
          </ac:spMkLst>
        </pc:spChg>
        <pc:spChg chg="add del">
          <ac:chgData name="Maredia, Mywish" userId="4e22dd2c-26c0-4587-a520-b3f104276cd1" providerId="ADAL" clId="{481ED394-FBC3-48CA-B86A-72A782FB6F84}" dt="2024-10-30T16:49:54.833" v="634" actId="26606"/>
          <ac:spMkLst>
            <pc:docMk/>
            <pc:sldMk cId="894761071" sldId="425"/>
            <ac:spMk id="12" creationId="{FA33EEAE-15D5-4119-8C1E-89D943F911EF}"/>
          </ac:spMkLst>
        </pc:spChg>
        <pc:spChg chg="add del">
          <ac:chgData name="Maredia, Mywish" userId="4e22dd2c-26c0-4587-a520-b3f104276cd1" providerId="ADAL" clId="{481ED394-FBC3-48CA-B86A-72A782FB6F84}" dt="2024-10-30T16:49:54.833" v="634" actId="26606"/>
          <ac:spMkLst>
            <pc:docMk/>
            <pc:sldMk cId="894761071" sldId="425"/>
            <ac:spMk id="14" creationId="{730D8B3B-9B80-4025-B934-26DC7D7CD231}"/>
          </ac:spMkLst>
        </pc:spChg>
        <pc:spChg chg="add del">
          <ac:chgData name="Maredia, Mywish" userId="4e22dd2c-26c0-4587-a520-b3f104276cd1" providerId="ADAL" clId="{481ED394-FBC3-48CA-B86A-72A782FB6F84}" dt="2024-10-30T16:49:54.833" v="634" actId="26606"/>
          <ac:spMkLst>
            <pc:docMk/>
            <pc:sldMk cId="894761071" sldId="425"/>
            <ac:spMk id="16" creationId="{B5A1B09C-1565-46F8-B70F-621C5EB48A09}"/>
          </ac:spMkLst>
        </pc:spChg>
        <pc:spChg chg="add del">
          <ac:chgData name="Maredia, Mywish" userId="4e22dd2c-26c0-4587-a520-b3f104276cd1" providerId="ADAL" clId="{481ED394-FBC3-48CA-B86A-72A782FB6F84}" dt="2024-10-30T16:49:54.833" v="634" actId="26606"/>
          <ac:spMkLst>
            <pc:docMk/>
            <pc:sldMk cId="894761071" sldId="425"/>
            <ac:spMk id="18" creationId="{8C516CC8-80AC-446C-A56E-9F54B7210402}"/>
          </ac:spMkLst>
        </pc:spChg>
        <pc:spChg chg="add del">
          <ac:chgData name="Maredia, Mywish" userId="4e22dd2c-26c0-4587-a520-b3f104276cd1" providerId="ADAL" clId="{481ED394-FBC3-48CA-B86A-72A782FB6F84}" dt="2024-10-30T16:49:54.833" v="634" actId="26606"/>
          <ac:spMkLst>
            <pc:docMk/>
            <pc:sldMk cId="894761071" sldId="425"/>
            <ac:spMk id="20" creationId="{53947E58-F088-49F1-A3D1-DEA690192E84}"/>
          </ac:spMkLst>
        </pc:spChg>
        <pc:spChg chg="add del">
          <ac:chgData name="Maredia, Mywish" userId="4e22dd2c-26c0-4587-a520-b3f104276cd1" providerId="ADAL" clId="{481ED394-FBC3-48CA-B86A-72A782FB6F84}" dt="2024-10-30T16:50:04.718" v="636" actId="26606"/>
          <ac:spMkLst>
            <pc:docMk/>
            <pc:sldMk cId="894761071" sldId="425"/>
            <ac:spMk id="22" creationId="{A3363022-C969-41E9-8EB2-E4C94908C1FA}"/>
          </ac:spMkLst>
        </pc:spChg>
        <pc:spChg chg="add del">
          <ac:chgData name="Maredia, Mywish" userId="4e22dd2c-26c0-4587-a520-b3f104276cd1" providerId="ADAL" clId="{481ED394-FBC3-48CA-B86A-72A782FB6F84}" dt="2024-10-30T16:50:04.718" v="636" actId="26606"/>
          <ac:spMkLst>
            <pc:docMk/>
            <pc:sldMk cId="894761071" sldId="425"/>
            <ac:spMk id="23" creationId="{8D1AD6B3-BE88-4CEB-BA17-790657CC4729}"/>
          </ac:spMkLst>
        </pc:spChg>
        <pc:spChg chg="add del">
          <ac:chgData name="Maredia, Mywish" userId="4e22dd2c-26c0-4587-a520-b3f104276cd1" providerId="ADAL" clId="{481ED394-FBC3-48CA-B86A-72A782FB6F84}" dt="2024-10-30T17:27:24.625" v="775" actId="26606"/>
          <ac:spMkLst>
            <pc:docMk/>
            <pc:sldMk cId="894761071" sldId="425"/>
            <ac:spMk id="27" creationId="{6F5A5072-7B47-4D32-B52A-4EBBF590B8A5}"/>
          </ac:spMkLst>
        </pc:spChg>
        <pc:spChg chg="add del">
          <ac:chgData name="Maredia, Mywish" userId="4e22dd2c-26c0-4587-a520-b3f104276cd1" providerId="ADAL" clId="{481ED394-FBC3-48CA-B86A-72A782FB6F84}" dt="2024-10-30T17:27:24.625" v="775" actId="26606"/>
          <ac:spMkLst>
            <pc:docMk/>
            <pc:sldMk cId="894761071" sldId="425"/>
            <ac:spMk id="28" creationId="{9715DAF0-AE1B-46C9-8A6B-DB2AA05AB91D}"/>
          </ac:spMkLst>
        </pc:spChg>
        <pc:spChg chg="add del">
          <ac:chgData name="Maredia, Mywish" userId="4e22dd2c-26c0-4587-a520-b3f104276cd1" providerId="ADAL" clId="{481ED394-FBC3-48CA-B86A-72A782FB6F84}" dt="2024-10-30T17:27:24.625" v="775" actId="26606"/>
          <ac:spMkLst>
            <pc:docMk/>
            <pc:sldMk cId="894761071" sldId="425"/>
            <ac:spMk id="29" creationId="{6016219D-510E-4184-9090-6D5578A87BD1}"/>
          </ac:spMkLst>
        </pc:spChg>
        <pc:spChg chg="add del">
          <ac:chgData name="Maredia, Mywish" userId="4e22dd2c-26c0-4587-a520-b3f104276cd1" providerId="ADAL" clId="{481ED394-FBC3-48CA-B86A-72A782FB6F84}" dt="2024-10-30T17:27:24.625" v="775" actId="26606"/>
          <ac:spMkLst>
            <pc:docMk/>
            <pc:sldMk cId="894761071" sldId="425"/>
            <ac:spMk id="30" creationId="{AFF4A713-7B75-4B21-90D7-5AB19547C728}"/>
          </ac:spMkLst>
        </pc:spChg>
        <pc:spChg chg="add del">
          <ac:chgData name="Maredia, Mywish" userId="4e22dd2c-26c0-4587-a520-b3f104276cd1" providerId="ADAL" clId="{481ED394-FBC3-48CA-B86A-72A782FB6F84}" dt="2024-10-30T17:27:24.625" v="775" actId="26606"/>
          <ac:spMkLst>
            <pc:docMk/>
            <pc:sldMk cId="894761071" sldId="425"/>
            <ac:spMk id="31" creationId="{DC631C0B-6DA6-4E57-8231-CE32B3434A7E}"/>
          </ac:spMkLst>
        </pc:spChg>
        <pc:spChg chg="add del">
          <ac:chgData name="Maredia, Mywish" userId="4e22dd2c-26c0-4587-a520-b3f104276cd1" providerId="ADAL" clId="{481ED394-FBC3-48CA-B86A-72A782FB6F84}" dt="2024-10-30T17:27:24.625" v="775" actId="26606"/>
          <ac:spMkLst>
            <pc:docMk/>
            <pc:sldMk cId="894761071" sldId="425"/>
            <ac:spMk id="32" creationId="{C29501E6-A978-4A61-9689-9085AF97A53A}"/>
          </ac:spMkLst>
        </pc:spChg>
        <pc:spChg chg="add del">
          <ac:chgData name="Maredia, Mywish" userId="4e22dd2c-26c0-4587-a520-b3f104276cd1" providerId="ADAL" clId="{481ED394-FBC3-48CA-B86A-72A782FB6F84}" dt="2024-10-30T17:29:29.029" v="805" actId="26606"/>
          <ac:spMkLst>
            <pc:docMk/>
            <pc:sldMk cId="894761071" sldId="425"/>
            <ac:spMk id="37" creationId="{FB5B0058-AF13-4859-B429-4EDDE2A26F7F}"/>
          </ac:spMkLst>
        </pc:spChg>
        <pc:spChg chg="add del">
          <ac:chgData name="Maredia, Mywish" userId="4e22dd2c-26c0-4587-a520-b3f104276cd1" providerId="ADAL" clId="{481ED394-FBC3-48CA-B86A-72A782FB6F84}" dt="2024-10-30T17:27:24.615" v="774" actId="26606"/>
          <ac:spMkLst>
            <pc:docMk/>
            <pc:sldMk cId="894761071" sldId="425"/>
            <ac:spMk id="38" creationId="{3A930249-8242-4E2B-AF17-C01826488321}"/>
          </ac:spMkLst>
        </pc:spChg>
        <pc:spChg chg="add del">
          <ac:chgData name="Maredia, Mywish" userId="4e22dd2c-26c0-4587-a520-b3f104276cd1" providerId="ADAL" clId="{481ED394-FBC3-48CA-B86A-72A782FB6F84}" dt="2024-10-30T17:27:24.615" v="774" actId="26606"/>
          <ac:spMkLst>
            <pc:docMk/>
            <pc:sldMk cId="894761071" sldId="425"/>
            <ac:spMk id="40" creationId="{A5BDD999-C5E1-4B3E-A710-768673819165}"/>
          </ac:spMkLst>
        </pc:spChg>
        <pc:spChg chg="add">
          <ac:chgData name="Maredia, Mywish" userId="4e22dd2c-26c0-4587-a520-b3f104276cd1" providerId="ADAL" clId="{481ED394-FBC3-48CA-B86A-72A782FB6F84}" dt="2024-10-30T17:29:29.029" v="805" actId="26606"/>
          <ac:spMkLst>
            <pc:docMk/>
            <pc:sldMk cId="894761071" sldId="425"/>
            <ac:spMk id="48" creationId="{A3363022-C969-41E9-8EB2-E4C94908C1FA}"/>
          </ac:spMkLst>
        </pc:spChg>
        <pc:spChg chg="add">
          <ac:chgData name="Maredia, Mywish" userId="4e22dd2c-26c0-4587-a520-b3f104276cd1" providerId="ADAL" clId="{481ED394-FBC3-48CA-B86A-72A782FB6F84}" dt="2024-10-30T17:29:29.029" v="805" actId="26606"/>
          <ac:spMkLst>
            <pc:docMk/>
            <pc:sldMk cId="894761071" sldId="425"/>
            <ac:spMk id="50" creationId="{8D1AD6B3-BE88-4CEB-BA17-790657CC4729}"/>
          </ac:spMkLst>
        </pc:spChg>
        <pc:grpChg chg="add del">
          <ac:chgData name="Maredia, Mywish" userId="4e22dd2c-26c0-4587-a520-b3f104276cd1" providerId="ADAL" clId="{481ED394-FBC3-48CA-B86A-72A782FB6F84}" dt="2024-10-30T16:50:04.718" v="636" actId="26606"/>
          <ac:grpSpMkLst>
            <pc:docMk/>
            <pc:sldMk cId="894761071" sldId="425"/>
            <ac:grpSpMk id="24" creationId="{89D1390B-7E13-4B4F-9CB2-391063412E54}"/>
          </ac:grpSpMkLst>
        </pc:grpChg>
        <pc:grpChg chg="add">
          <ac:chgData name="Maredia, Mywish" userId="4e22dd2c-26c0-4587-a520-b3f104276cd1" providerId="ADAL" clId="{481ED394-FBC3-48CA-B86A-72A782FB6F84}" dt="2024-10-30T17:29:29.029" v="805" actId="26606"/>
          <ac:grpSpMkLst>
            <pc:docMk/>
            <pc:sldMk cId="894761071" sldId="425"/>
            <ac:grpSpMk id="52" creationId="{89D1390B-7E13-4B4F-9CB2-391063412E54}"/>
          </ac:grpSpMkLst>
        </pc:grpChg>
        <pc:picChg chg="add del">
          <ac:chgData name="Maredia, Mywish" userId="4e22dd2c-26c0-4587-a520-b3f104276cd1" providerId="ADAL" clId="{481ED394-FBC3-48CA-B86A-72A782FB6F84}" dt="2024-10-30T16:50:04.718" v="636" actId="26606"/>
          <ac:picMkLst>
            <pc:docMk/>
            <pc:sldMk cId="894761071" sldId="425"/>
            <ac:picMk id="7" creationId="{302A95DD-B3A3-171D-2484-A8DB5EB6EA31}"/>
          </ac:picMkLst>
        </pc:picChg>
        <pc:picChg chg="add del">
          <ac:chgData name="Maredia, Mywish" userId="4e22dd2c-26c0-4587-a520-b3f104276cd1" providerId="ADAL" clId="{481ED394-FBC3-48CA-B86A-72A782FB6F84}" dt="2024-10-30T17:27:24.615" v="774" actId="26606"/>
          <ac:picMkLst>
            <pc:docMk/>
            <pc:sldMk cId="894761071" sldId="425"/>
            <ac:picMk id="34" creationId="{862800C0-693E-E08C-BEB1-DC799A263CFC}"/>
          </ac:picMkLst>
        </pc:picChg>
        <pc:picChg chg="add">
          <ac:chgData name="Maredia, Mywish" userId="4e22dd2c-26c0-4587-a520-b3f104276cd1" providerId="ADAL" clId="{481ED394-FBC3-48CA-B86A-72A782FB6F84}" dt="2024-10-30T17:29:29.029" v="805" actId="26606"/>
          <ac:picMkLst>
            <pc:docMk/>
            <pc:sldMk cId="894761071" sldId="425"/>
            <ac:picMk id="45" creationId="{51EB5C64-8E3F-8A79-A385-9FD2B8E6E1E3}"/>
          </ac:picMkLst>
        </pc:picChg>
        <pc:cxnChg chg="add del">
          <ac:chgData name="Maredia, Mywish" userId="4e22dd2c-26c0-4587-a520-b3f104276cd1" providerId="ADAL" clId="{481ED394-FBC3-48CA-B86A-72A782FB6F84}" dt="2024-10-30T17:29:29.029" v="805" actId="26606"/>
          <ac:cxnSpMkLst>
            <pc:docMk/>
            <pc:sldMk cId="894761071" sldId="425"/>
            <ac:cxnSpMk id="39" creationId="{EC4521DE-248E-440D-AAD6-FD9E7D34B3BF}"/>
          </ac:cxnSpMkLst>
        </pc:cxnChg>
        <pc:cxnChg chg="add del">
          <ac:chgData name="Maredia, Mywish" userId="4e22dd2c-26c0-4587-a520-b3f104276cd1" providerId="ADAL" clId="{481ED394-FBC3-48CA-B86A-72A782FB6F84}" dt="2024-10-30T17:29:29.029" v="805" actId="26606"/>
          <ac:cxnSpMkLst>
            <pc:docMk/>
            <pc:sldMk cId="894761071" sldId="425"/>
            <ac:cxnSpMk id="41" creationId="{442C13FA-4C0F-42D0-9626-5BA6040D8C31}"/>
          </ac:cxnSpMkLst>
        </pc:cxnChg>
      </pc:sldChg>
      <pc:sldChg chg="modSp add mod setBg">
        <pc:chgData name="Maredia, Mywish" userId="4e22dd2c-26c0-4587-a520-b3f104276cd1" providerId="ADAL" clId="{481ED394-FBC3-48CA-B86A-72A782FB6F84}" dt="2024-10-30T17:24:45.523" v="764"/>
        <pc:sldMkLst>
          <pc:docMk/>
          <pc:sldMk cId="4044912292" sldId="426"/>
        </pc:sldMkLst>
        <pc:spChg chg="mod">
          <ac:chgData name="Maredia, Mywish" userId="4e22dd2c-26c0-4587-a520-b3f104276cd1" providerId="ADAL" clId="{481ED394-FBC3-48CA-B86A-72A782FB6F84}" dt="2024-10-30T17:14:57.749" v="691" actId="207"/>
          <ac:spMkLst>
            <pc:docMk/>
            <pc:sldMk cId="4044912292" sldId="426"/>
            <ac:spMk id="2" creationId="{00B3BE3A-6064-A2D0-954D-3CF1D2754F6B}"/>
          </ac:spMkLst>
        </pc:spChg>
        <pc:spChg chg="mod">
          <ac:chgData name="Maredia, Mywish" userId="4e22dd2c-26c0-4587-a520-b3f104276cd1" providerId="ADAL" clId="{481ED394-FBC3-48CA-B86A-72A782FB6F84}" dt="2024-10-30T17:23:08.120" v="758" actId="1037"/>
          <ac:spMkLst>
            <pc:docMk/>
            <pc:sldMk cId="4044912292" sldId="426"/>
            <ac:spMk id="8" creationId="{EF347CBF-A2F9-0FD2-A2D9-3DCD69123109}"/>
          </ac:spMkLst>
        </pc:spChg>
        <pc:spChg chg="mod">
          <ac:chgData name="Maredia, Mywish" userId="4e22dd2c-26c0-4587-a520-b3f104276cd1" providerId="ADAL" clId="{481ED394-FBC3-48CA-B86A-72A782FB6F84}" dt="2024-10-30T17:23:08.120" v="758" actId="1037"/>
          <ac:spMkLst>
            <pc:docMk/>
            <pc:sldMk cId="4044912292" sldId="426"/>
            <ac:spMk id="9" creationId="{39BAD9D6-A3FB-20C0-BCCE-58A74988E02F}"/>
          </ac:spMkLst>
        </pc:spChg>
        <pc:graphicFrameChg chg="mod">
          <ac:chgData name="Maredia, Mywish" userId="4e22dd2c-26c0-4587-a520-b3f104276cd1" providerId="ADAL" clId="{481ED394-FBC3-48CA-B86A-72A782FB6F84}" dt="2024-10-30T17:24:39.397" v="763"/>
          <ac:graphicFrameMkLst>
            <pc:docMk/>
            <pc:sldMk cId="4044912292" sldId="426"/>
            <ac:graphicFrameMk id="4" creationId="{957C1FFD-CCB5-467B-84CC-8B4DE9DF698E}"/>
          </ac:graphicFrameMkLst>
        </pc:graphicFrameChg>
        <pc:graphicFrameChg chg="mod">
          <ac:chgData name="Maredia, Mywish" userId="4e22dd2c-26c0-4587-a520-b3f104276cd1" providerId="ADAL" clId="{481ED394-FBC3-48CA-B86A-72A782FB6F84}" dt="2024-10-30T17:24:45.523" v="764"/>
          <ac:graphicFrameMkLst>
            <pc:docMk/>
            <pc:sldMk cId="4044912292" sldId="426"/>
            <ac:graphicFrameMk id="5" creationId="{653357D6-64D7-43A9-8DA1-4D252DE056FF}"/>
          </ac:graphicFrameMkLst>
        </pc:graphicFrameChg>
      </pc:sldChg>
      <pc:sldChg chg="modSp add mod">
        <pc:chgData name="Maredia, Mywish" userId="4e22dd2c-26c0-4587-a520-b3f104276cd1" providerId="ADAL" clId="{481ED394-FBC3-48CA-B86A-72A782FB6F84}" dt="2024-10-30T17:21:30.799" v="747" actId="12385"/>
        <pc:sldMkLst>
          <pc:docMk/>
          <pc:sldMk cId="1658698983" sldId="427"/>
        </pc:sldMkLst>
        <pc:spChg chg="mod">
          <ac:chgData name="Maredia, Mywish" userId="4e22dd2c-26c0-4587-a520-b3f104276cd1" providerId="ADAL" clId="{481ED394-FBC3-48CA-B86A-72A782FB6F84}" dt="2024-10-30T17:21:09.946" v="744" actId="207"/>
          <ac:spMkLst>
            <pc:docMk/>
            <pc:sldMk cId="1658698983" sldId="427"/>
            <ac:spMk id="2" creationId="{E1593B49-9603-723E-E997-7552DB0C2B05}"/>
          </ac:spMkLst>
        </pc:spChg>
        <pc:graphicFrameChg chg="mod modGraphic">
          <ac:chgData name="Maredia, Mywish" userId="4e22dd2c-26c0-4587-a520-b3f104276cd1" providerId="ADAL" clId="{481ED394-FBC3-48CA-B86A-72A782FB6F84}" dt="2024-10-30T17:21:30.799" v="747" actId="12385"/>
          <ac:graphicFrameMkLst>
            <pc:docMk/>
            <pc:sldMk cId="1658698983" sldId="427"/>
            <ac:graphicFrameMk id="4" creationId="{C2480D5D-F536-0CC0-1AEC-86D824B0DA86}"/>
          </ac:graphicFrameMkLst>
        </pc:graphicFrameChg>
      </pc:sldChg>
      <pc:sldChg chg="modSp add mod setBg">
        <pc:chgData name="Maredia, Mywish" userId="4e22dd2c-26c0-4587-a520-b3f104276cd1" providerId="ADAL" clId="{481ED394-FBC3-48CA-B86A-72A782FB6F84}" dt="2024-10-30T17:13:05.656" v="679" actId="27636"/>
        <pc:sldMkLst>
          <pc:docMk/>
          <pc:sldMk cId="355038259" sldId="428"/>
        </pc:sldMkLst>
        <pc:spChg chg="mod">
          <ac:chgData name="Maredia, Mywish" userId="4e22dd2c-26c0-4587-a520-b3f104276cd1" providerId="ADAL" clId="{481ED394-FBC3-48CA-B86A-72A782FB6F84}" dt="2024-10-30T17:12:38.742" v="666" actId="207"/>
          <ac:spMkLst>
            <pc:docMk/>
            <pc:sldMk cId="355038259" sldId="428"/>
            <ac:spMk id="2" creationId="{A589F136-9433-F209-6B25-38E71C28D6F3}"/>
          </ac:spMkLst>
        </pc:spChg>
        <pc:spChg chg="mod">
          <ac:chgData name="Maredia, Mywish" userId="4e22dd2c-26c0-4587-a520-b3f104276cd1" providerId="ADAL" clId="{481ED394-FBC3-48CA-B86A-72A782FB6F84}" dt="2024-10-30T17:13:05.656" v="679" actId="27636"/>
          <ac:spMkLst>
            <pc:docMk/>
            <pc:sldMk cId="355038259" sldId="428"/>
            <ac:spMk id="3" creationId="{C0FD6E80-075F-C216-6241-7B831D24AEE1}"/>
          </ac:spMkLst>
        </pc:spChg>
      </pc:sldChg>
      <pc:sldChg chg="delSp modSp add del mod">
        <pc:chgData name="Maredia, Mywish" userId="4e22dd2c-26c0-4587-a520-b3f104276cd1" providerId="ADAL" clId="{481ED394-FBC3-48CA-B86A-72A782FB6F84}" dt="2024-10-30T19:20:14.665" v="1049" actId="47"/>
        <pc:sldMkLst>
          <pc:docMk/>
          <pc:sldMk cId="4232001529" sldId="430"/>
        </pc:sldMkLst>
        <pc:picChg chg="del mod">
          <ac:chgData name="Maredia, Mywish" userId="4e22dd2c-26c0-4587-a520-b3f104276cd1" providerId="ADAL" clId="{481ED394-FBC3-48CA-B86A-72A782FB6F84}" dt="2024-10-30T17:48:29.933" v="811" actId="478"/>
          <ac:picMkLst>
            <pc:docMk/>
            <pc:sldMk cId="4232001529" sldId="430"/>
            <ac:picMk id="5" creationId="{6229FDE8-AA6A-C529-4578-21C3F99186F1}"/>
          </ac:picMkLst>
        </pc:picChg>
      </pc:sldChg>
      <pc:sldChg chg="modSp add mod">
        <pc:chgData name="Maredia, Mywish" userId="4e22dd2c-26c0-4587-a520-b3f104276cd1" providerId="ADAL" clId="{481ED394-FBC3-48CA-B86A-72A782FB6F84}" dt="2024-10-30T17:14:32.498" v="688" actId="27636"/>
        <pc:sldMkLst>
          <pc:docMk/>
          <pc:sldMk cId="694522347" sldId="431"/>
        </pc:sldMkLst>
        <pc:spChg chg="mod">
          <ac:chgData name="Maredia, Mywish" userId="4e22dd2c-26c0-4587-a520-b3f104276cd1" providerId="ADAL" clId="{481ED394-FBC3-48CA-B86A-72A782FB6F84}" dt="2024-10-30T17:14:22.523" v="684" actId="207"/>
          <ac:spMkLst>
            <pc:docMk/>
            <pc:sldMk cId="694522347" sldId="431"/>
            <ac:spMk id="2" creationId="{31A2ABA3-6BA1-CD22-144D-0CCACB045EF4}"/>
          </ac:spMkLst>
        </pc:spChg>
        <pc:spChg chg="mod">
          <ac:chgData name="Maredia, Mywish" userId="4e22dd2c-26c0-4587-a520-b3f104276cd1" providerId="ADAL" clId="{481ED394-FBC3-48CA-B86A-72A782FB6F84}" dt="2024-10-30T17:14:32.498" v="688" actId="27636"/>
          <ac:spMkLst>
            <pc:docMk/>
            <pc:sldMk cId="694522347" sldId="431"/>
            <ac:spMk id="3" creationId="{9F69896E-C4A9-4E66-D1E1-149236FF8C21}"/>
          </ac:spMkLst>
        </pc:spChg>
      </pc:sldChg>
      <pc:sldChg chg="addSp delSp modSp add mod ord">
        <pc:chgData name="Maredia, Mywish" userId="4e22dd2c-26c0-4587-a520-b3f104276cd1" providerId="ADAL" clId="{481ED394-FBC3-48CA-B86A-72A782FB6F84}" dt="2024-10-30T17:51:31.454" v="835" actId="1076"/>
        <pc:sldMkLst>
          <pc:docMk/>
          <pc:sldMk cId="3188581492" sldId="432"/>
        </pc:sldMkLst>
        <pc:spChg chg="mod">
          <ac:chgData name="Maredia, Mywish" userId="4e22dd2c-26c0-4587-a520-b3f104276cd1" providerId="ADAL" clId="{481ED394-FBC3-48CA-B86A-72A782FB6F84}" dt="2024-10-30T17:51:09.709" v="830" actId="1076"/>
          <ac:spMkLst>
            <pc:docMk/>
            <pc:sldMk cId="3188581492" sldId="432"/>
            <ac:spMk id="2" creationId="{074613AE-176E-D2AF-F28F-237C7B726CEA}"/>
          </ac:spMkLst>
        </pc:spChg>
        <pc:spChg chg="add mod">
          <ac:chgData name="Maredia, Mywish" userId="4e22dd2c-26c0-4587-a520-b3f104276cd1" providerId="ADAL" clId="{481ED394-FBC3-48CA-B86A-72A782FB6F84}" dt="2024-10-30T17:51:31.454" v="835" actId="1076"/>
          <ac:spMkLst>
            <pc:docMk/>
            <pc:sldMk cId="3188581492" sldId="432"/>
            <ac:spMk id="3" creationId="{0415C3B2-C9CA-9D0C-D103-259E8AFE9DB0}"/>
          </ac:spMkLst>
        </pc:spChg>
        <pc:spChg chg="mod">
          <ac:chgData name="Maredia, Mywish" userId="4e22dd2c-26c0-4587-a520-b3f104276cd1" providerId="ADAL" clId="{481ED394-FBC3-48CA-B86A-72A782FB6F84}" dt="2024-10-30T17:51:14.245" v="831" actId="1076"/>
          <ac:spMkLst>
            <pc:docMk/>
            <pc:sldMk cId="3188581492" sldId="432"/>
            <ac:spMk id="4" creationId="{84BE0EA0-CC76-47EF-7EDD-72976C26C461}"/>
          </ac:spMkLst>
        </pc:spChg>
        <pc:spChg chg="del mod">
          <ac:chgData name="Maredia, Mywish" userId="4e22dd2c-26c0-4587-a520-b3f104276cd1" providerId="ADAL" clId="{481ED394-FBC3-48CA-B86A-72A782FB6F84}" dt="2024-10-30T17:51:04.326" v="829" actId="478"/>
          <ac:spMkLst>
            <pc:docMk/>
            <pc:sldMk cId="3188581492" sldId="432"/>
            <ac:spMk id="7" creationId="{E0876F11-7C4B-5C7D-D5B9-A51D617FF7A3}"/>
          </ac:spMkLst>
        </pc:spChg>
        <pc:picChg chg="del">
          <ac:chgData name="Maredia, Mywish" userId="4e22dd2c-26c0-4587-a520-b3f104276cd1" providerId="ADAL" clId="{481ED394-FBC3-48CA-B86A-72A782FB6F84}" dt="2024-10-30T17:51:01.099" v="828" actId="478"/>
          <ac:picMkLst>
            <pc:docMk/>
            <pc:sldMk cId="3188581492" sldId="432"/>
            <ac:picMk id="5" creationId="{B772E775-DF2B-5280-E50B-BF12251CFD87}"/>
          </ac:picMkLst>
        </pc:picChg>
      </pc:sldChg>
      <pc:sldChg chg="modSp new mod">
        <pc:chgData name="Maredia, Mywish" userId="4e22dd2c-26c0-4587-a520-b3f104276cd1" providerId="ADAL" clId="{481ED394-FBC3-48CA-B86A-72A782FB6F84}" dt="2024-10-30T17:57:24.748" v="948" actId="20577"/>
        <pc:sldMkLst>
          <pc:docMk/>
          <pc:sldMk cId="3325934201" sldId="433"/>
        </pc:sldMkLst>
        <pc:spChg chg="mod">
          <ac:chgData name="Maredia, Mywish" userId="4e22dd2c-26c0-4587-a520-b3f104276cd1" providerId="ADAL" clId="{481ED394-FBC3-48CA-B86A-72A782FB6F84}" dt="2024-10-30T17:57:24.748" v="948" actId="20577"/>
          <ac:spMkLst>
            <pc:docMk/>
            <pc:sldMk cId="3325934201" sldId="433"/>
            <ac:spMk id="2" creationId="{494BEDFA-0EBF-62C4-F1D0-2AD2D936F6C3}"/>
          </ac:spMkLst>
        </pc:spChg>
      </pc:sldChg>
      <pc:sldChg chg="modSp new mod">
        <pc:chgData name="Maredia, Mywish" userId="4e22dd2c-26c0-4587-a520-b3f104276cd1" providerId="ADAL" clId="{481ED394-FBC3-48CA-B86A-72A782FB6F84}" dt="2024-10-30T18:06:25.105" v="1044" actId="5793"/>
        <pc:sldMkLst>
          <pc:docMk/>
          <pc:sldMk cId="1830491448" sldId="434"/>
        </pc:sldMkLst>
        <pc:spChg chg="mod">
          <ac:chgData name="Maredia, Mywish" userId="4e22dd2c-26c0-4587-a520-b3f104276cd1" providerId="ADAL" clId="{481ED394-FBC3-48CA-B86A-72A782FB6F84}" dt="2024-10-30T18:06:25.105" v="1044" actId="5793"/>
          <ac:spMkLst>
            <pc:docMk/>
            <pc:sldMk cId="1830491448" sldId="434"/>
            <ac:spMk id="2" creationId="{CEE9827D-E243-634F-8776-0BE043DFC065}"/>
          </ac:spMkLst>
        </pc:spChg>
      </pc:sldChg>
      <pc:sldMasterChg chg="setBg modSldLayout">
        <pc:chgData name="Maredia, Mywish" userId="4e22dd2c-26c0-4587-a520-b3f104276cd1" providerId="ADAL" clId="{481ED394-FBC3-48CA-B86A-72A782FB6F84}" dt="2024-10-30T16:46:23.928" v="613"/>
        <pc:sldMasterMkLst>
          <pc:docMk/>
          <pc:sldMasterMk cId="953183408" sldId="2147483670"/>
        </pc:sldMasterMkLst>
        <pc:sldLayoutChg chg="setBg">
          <pc:chgData name="Maredia, Mywish" userId="4e22dd2c-26c0-4587-a520-b3f104276cd1" providerId="ADAL" clId="{481ED394-FBC3-48CA-B86A-72A782FB6F84}" dt="2024-10-30T16:46:23.928" v="613"/>
          <pc:sldLayoutMkLst>
            <pc:docMk/>
            <pc:sldMasterMk cId="953183408" sldId="2147483670"/>
            <pc:sldLayoutMk cId="3819201009" sldId="2147483671"/>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464666080" sldId="2147483672"/>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306151990" sldId="2147483673"/>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174400635" sldId="2147483674"/>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605870694" sldId="2147483675"/>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4102375166" sldId="2147483676"/>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947485782" sldId="2147483677"/>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816372975" sldId="2147483678"/>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358596653" sldId="2147483679"/>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1591546051" sldId="2147483680"/>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1223244226" sldId="2147483681"/>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3956969686" sldId="2147483682"/>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239698071" sldId="2147483683"/>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3118372977" sldId="2147483684"/>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1737140969" sldId="2147483685"/>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643639951" sldId="2147483686"/>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318112596" sldId="2147483687"/>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1256546884" sldId="2147483688"/>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2346538955" sldId="2147483689"/>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784596643" sldId="2147483690"/>
          </pc:sldLayoutMkLst>
        </pc:sldLayoutChg>
        <pc:sldLayoutChg chg="setBg">
          <pc:chgData name="Maredia, Mywish" userId="4e22dd2c-26c0-4587-a520-b3f104276cd1" providerId="ADAL" clId="{481ED394-FBC3-48CA-B86A-72A782FB6F84}" dt="2024-10-30T16:46:23.928" v="613"/>
          <pc:sldLayoutMkLst>
            <pc:docMk/>
            <pc:sldMasterMk cId="953183408" sldId="2147483670"/>
            <pc:sldLayoutMk cId="1901418485" sldId="214748369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yala.wineman\Library\CloudStorage\Dropbox\KenyaFoodEnv\04%20Data%20Analysis\Miscellaneous\FE%20descriptives%20-%20February%204,%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yala.wineman\Library\CloudStorage\Dropbox\KenyaFoodEnv\04%20Data%20Analysis\Miscellaneous\FE%20descriptives%20-%20February%204,%20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ichiganstate-my.sharepoint.com/personal/crawfor5_msu_edu/Documents/FSG/USDA_Kenya/Fertilizer%20subsidy%20survey/Analysis/Descriptive%20results%20on%20BW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ichiganstate-my.sharepoint.com/personal/crawfor5_msu_edu/Documents/FSG/USDA_Kenya/Fertilizer%20subsidy%20survey/Analysis/Descriptive%20results%20on%20BW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'For PPT'!$G$7</c:f>
              <c:strCache>
                <c:ptCount val="1"/>
                <c:pt idx="0">
                  <c:v>Healthy food</c:v>
                </c:pt>
              </c:strCache>
            </c:strRef>
          </c:tx>
          <c:spPr>
            <a:solidFill>
              <a:srgbClr val="0C533A"/>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PT Sans" panose="020B0503020203020204"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'For PPT'!$A$8:$B$14</c:f>
              <c:multiLvlStrCache>
                <c:ptCount val="7"/>
                <c:lvl>
                  <c:pt idx="0">
                    <c:v>Nairobi-U</c:v>
                  </c:pt>
                  <c:pt idx="1">
                    <c:v>Nairobi-PU</c:v>
                  </c:pt>
                  <c:pt idx="2">
                    <c:v>Kisumu-U</c:v>
                  </c:pt>
                  <c:pt idx="3">
                    <c:v>Kisumu-PU</c:v>
                  </c:pt>
                  <c:pt idx="4">
                    <c:v>Low</c:v>
                  </c:pt>
                  <c:pt idx="5">
                    <c:v>High</c:v>
                  </c:pt>
                </c:lvl>
                <c:lvl>
                  <c:pt idx="0">
                    <c:v>Region</c:v>
                  </c:pt>
                  <c:pt idx="4">
                    <c:v>Poverty probability</c:v>
                  </c:pt>
                  <c:pt idx="6">
                    <c:v>All</c:v>
                  </c:pt>
                </c:lvl>
              </c:multiLvlStrCache>
            </c:multiLvlStrRef>
          </c:cat>
          <c:val>
            <c:numRef>
              <c:f>'For PPT'!$G$8:$G$14</c:f>
              <c:numCache>
                <c:formatCode>0.00</c:formatCode>
                <c:ptCount val="7"/>
                <c:pt idx="0">
                  <c:v>81.895416076977682</c:v>
                </c:pt>
                <c:pt idx="1">
                  <c:v>24.732449077370358</c:v>
                </c:pt>
                <c:pt idx="2">
                  <c:v>17.428610580711009</c:v>
                </c:pt>
                <c:pt idx="3">
                  <c:v>6.3138445724876737</c:v>
                </c:pt>
                <c:pt idx="4">
                  <c:v>41.444585610484687</c:v>
                </c:pt>
                <c:pt idx="5">
                  <c:v>39.564713212867488</c:v>
                </c:pt>
                <c:pt idx="6">
                  <c:v>40.607125456160496</c:v>
                </c:pt>
              </c:numCache>
            </c:numRef>
          </c:val>
          <c:extLst>
            <c:ext xmlns:c16="http://schemas.microsoft.com/office/drawing/2014/chart" uri="{C3380CC4-5D6E-409C-BE32-E72D297353CC}">
              <c16:uniqueId val="{00000000-2976-4449-8DA8-43ED8163E9F7}"/>
            </c:ext>
          </c:extLst>
        </c:ser>
        <c:ser>
          <c:idx val="1"/>
          <c:order val="1"/>
          <c:tx>
            <c:strRef>
              <c:f>'For PPT'!$H$7</c:f>
              <c:strCache>
                <c:ptCount val="1"/>
                <c:pt idx="0">
                  <c:v>Unhealthy food</c:v>
                </c:pt>
              </c:strCache>
            </c:strRef>
          </c:tx>
          <c:spPr>
            <a:solidFill>
              <a:srgbClr val="67C52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PT Sans" panose="020B0503020203020204"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'For PPT'!$A$8:$B$14</c:f>
              <c:multiLvlStrCache>
                <c:ptCount val="7"/>
                <c:lvl>
                  <c:pt idx="0">
                    <c:v>Nairobi-U</c:v>
                  </c:pt>
                  <c:pt idx="1">
                    <c:v>Nairobi-PU</c:v>
                  </c:pt>
                  <c:pt idx="2">
                    <c:v>Kisumu-U</c:v>
                  </c:pt>
                  <c:pt idx="3">
                    <c:v>Kisumu-PU</c:v>
                  </c:pt>
                  <c:pt idx="4">
                    <c:v>Low</c:v>
                  </c:pt>
                  <c:pt idx="5">
                    <c:v>High</c:v>
                  </c:pt>
                </c:lvl>
                <c:lvl>
                  <c:pt idx="0">
                    <c:v>Region</c:v>
                  </c:pt>
                  <c:pt idx="4">
                    <c:v>Poverty probability</c:v>
                  </c:pt>
                  <c:pt idx="6">
                    <c:v>All</c:v>
                  </c:pt>
                </c:lvl>
              </c:multiLvlStrCache>
            </c:multiLvlStrRef>
          </c:cat>
          <c:val>
            <c:numRef>
              <c:f>'For PPT'!$H$8:$H$14</c:f>
              <c:numCache>
                <c:formatCode>0.00</c:formatCode>
                <c:ptCount val="7"/>
                <c:pt idx="0">
                  <c:v>130.96104754425619</c:v>
                </c:pt>
                <c:pt idx="1">
                  <c:v>46.687289019712914</c:v>
                </c:pt>
                <c:pt idx="2">
                  <c:v>31.821893064443422</c:v>
                </c:pt>
                <c:pt idx="3">
                  <c:v>11.774347839228238</c:v>
                </c:pt>
                <c:pt idx="4">
                  <c:v>53.14616540128938</c:v>
                </c:pt>
                <c:pt idx="5">
                  <c:v>86.489756835262241</c:v>
                </c:pt>
                <c:pt idx="6">
                  <c:v>68.000327451549879</c:v>
                </c:pt>
              </c:numCache>
            </c:numRef>
          </c:val>
          <c:extLst>
            <c:ext xmlns:c16="http://schemas.microsoft.com/office/drawing/2014/chart" uri="{C3380CC4-5D6E-409C-BE32-E72D297353CC}">
              <c16:uniqueId val="{00000001-2976-4449-8DA8-43ED8163E9F7}"/>
            </c:ext>
          </c:extLst>
        </c:ser>
        <c:ser>
          <c:idx val="2"/>
          <c:order val="2"/>
          <c:tx>
            <c:strRef>
              <c:f>'For PPT'!$I$7</c:f>
              <c:strCache>
                <c:ptCount val="1"/>
                <c:pt idx="0">
                  <c:v>Unhealthy in excess</c:v>
                </c:pt>
              </c:strCache>
            </c:strRef>
          </c:tx>
          <c:spPr>
            <a:solidFill>
              <a:srgbClr val="008208"/>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PT Sans" panose="020B0503020203020204" pitchFamily="34"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'For PPT'!$A$8:$B$14</c:f>
              <c:multiLvlStrCache>
                <c:ptCount val="7"/>
                <c:lvl>
                  <c:pt idx="0">
                    <c:v>Nairobi-U</c:v>
                  </c:pt>
                  <c:pt idx="1">
                    <c:v>Nairobi-PU</c:v>
                  </c:pt>
                  <c:pt idx="2">
                    <c:v>Kisumu-U</c:v>
                  </c:pt>
                  <c:pt idx="3">
                    <c:v>Kisumu-PU</c:v>
                  </c:pt>
                  <c:pt idx="4">
                    <c:v>Low</c:v>
                  </c:pt>
                  <c:pt idx="5">
                    <c:v>High</c:v>
                  </c:pt>
                </c:lvl>
                <c:lvl>
                  <c:pt idx="0">
                    <c:v>Region</c:v>
                  </c:pt>
                  <c:pt idx="4">
                    <c:v>Poverty probability</c:v>
                  </c:pt>
                  <c:pt idx="6">
                    <c:v>All</c:v>
                  </c:pt>
                </c:lvl>
              </c:multiLvlStrCache>
            </c:multiLvlStrRef>
          </c:cat>
          <c:val>
            <c:numRef>
              <c:f>'For PPT'!$I$8:$I$14</c:f>
              <c:numCache>
                <c:formatCode>0.00</c:formatCode>
                <c:ptCount val="7"/>
                <c:pt idx="0">
                  <c:v>19.170000000000002</c:v>
                </c:pt>
                <c:pt idx="1">
                  <c:v>6.68</c:v>
                </c:pt>
                <c:pt idx="2">
                  <c:v>6.82</c:v>
                </c:pt>
                <c:pt idx="3">
                  <c:v>1.08</c:v>
                </c:pt>
                <c:pt idx="4">
                  <c:v>10.35</c:v>
                </c:pt>
                <c:pt idx="5">
                  <c:v>10.36</c:v>
                </c:pt>
                <c:pt idx="6">
                  <c:v>10.35</c:v>
                </c:pt>
              </c:numCache>
            </c:numRef>
          </c:val>
          <c:extLst>
            <c:ext xmlns:c16="http://schemas.microsoft.com/office/drawing/2014/chart" uri="{C3380CC4-5D6E-409C-BE32-E72D297353CC}">
              <c16:uniqueId val="{00000002-2976-4449-8DA8-43ED8163E9F7}"/>
            </c:ext>
          </c:extLst>
        </c:ser>
        <c:dLbls>
          <c:dLblPos val="ctr"/>
          <c:showLegendKey val="0"/>
          <c:showVal val="1"/>
          <c:showCatName val="0"/>
          <c:showSerName val="0"/>
          <c:showPercent val="0"/>
          <c:showBubbleSize val="0"/>
        </c:dLbls>
        <c:gapWidth val="102"/>
        <c:overlap val="100"/>
        <c:axId val="143536976"/>
        <c:axId val="143500704"/>
      </c:barChart>
      <c:catAx>
        <c:axId val="143536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77"/>
                <a:ea typeface="+mn-ea"/>
                <a:cs typeface="+mn-cs"/>
              </a:defRPr>
            </a:pPr>
            <a:endParaRPr lang="en-US"/>
          </a:p>
        </c:txPr>
        <c:crossAx val="143500704"/>
        <c:crosses val="autoZero"/>
        <c:auto val="1"/>
        <c:lblAlgn val="ctr"/>
        <c:lblOffset val="100"/>
        <c:noMultiLvlLbl val="0"/>
      </c:catAx>
      <c:valAx>
        <c:axId val="1435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PT Sans" panose="020B0503020203020204" pitchFamily="34" charset="77"/>
                    <a:ea typeface="+mn-ea"/>
                    <a:cs typeface="+mn-cs"/>
                  </a:defRPr>
                </a:pPr>
                <a:r>
                  <a:rPr lang="en-US"/>
                  <a:t>Average shelf space (m3/km2)</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PT Sans" panose="020B0503020203020204" pitchFamily="34" charset="77"/>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PT Sans" panose="020B0503020203020204" pitchFamily="34" charset="77"/>
                <a:ea typeface="+mn-ea"/>
                <a:cs typeface="+mn-cs"/>
              </a:defRPr>
            </a:pPr>
            <a:endParaRPr lang="en-US"/>
          </a:p>
        </c:txPr>
        <c:crossAx val="14353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PT Sans" panose="020B0503020203020204"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PT Sans" panose="020B0503020203020204" pitchFamily="34"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'For PPT'!$K$7</c:f>
              <c:strCache>
                <c:ptCount val="1"/>
                <c:pt idx="0">
                  <c:v>% Unhealthy food</c:v>
                </c:pt>
              </c:strCache>
            </c:strRef>
          </c:tx>
          <c:spPr>
            <a:solidFill>
              <a:srgbClr val="008208"/>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PT Sans" panose="020B0503020203020204" pitchFamily="34"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'For PPT'!$A$8:$B$14</c:f>
              <c:multiLvlStrCache>
                <c:ptCount val="7"/>
                <c:lvl>
                  <c:pt idx="0">
                    <c:v>Nairobi-U</c:v>
                  </c:pt>
                  <c:pt idx="1">
                    <c:v>Nairobi-PU</c:v>
                  </c:pt>
                  <c:pt idx="2">
                    <c:v>Kisumu-U</c:v>
                  </c:pt>
                  <c:pt idx="3">
                    <c:v>Kisumu-PU</c:v>
                  </c:pt>
                  <c:pt idx="4">
                    <c:v>Low</c:v>
                  </c:pt>
                  <c:pt idx="5">
                    <c:v>High</c:v>
                  </c:pt>
                </c:lvl>
                <c:lvl>
                  <c:pt idx="0">
                    <c:v>Region</c:v>
                  </c:pt>
                  <c:pt idx="4">
                    <c:v>Poverty probability</c:v>
                  </c:pt>
                  <c:pt idx="6">
                    <c:v>All</c:v>
                  </c:pt>
                </c:lvl>
              </c:multiLvlStrCache>
            </c:multiLvlStrRef>
          </c:cat>
          <c:val>
            <c:numRef>
              <c:f>'For PPT'!$K$8:$K$14</c:f>
              <c:numCache>
                <c:formatCode>General</c:formatCode>
                <c:ptCount val="7"/>
                <c:pt idx="0">
                  <c:v>56.442289168377137</c:v>
                </c:pt>
                <c:pt idx="1">
                  <c:v>59.779059645087983</c:v>
                </c:pt>
                <c:pt idx="2">
                  <c:v>56.753356926897233</c:v>
                </c:pt>
                <c:pt idx="3">
                  <c:v>61.426490230928408</c:v>
                </c:pt>
                <c:pt idx="4">
                  <c:v>50.643972802640349</c:v>
                </c:pt>
                <c:pt idx="5">
                  <c:v>63.402186589697521</c:v>
                </c:pt>
                <c:pt idx="6">
                  <c:v>57.163570494659069</c:v>
                </c:pt>
              </c:numCache>
            </c:numRef>
          </c:val>
          <c:extLst>
            <c:ext xmlns:c16="http://schemas.microsoft.com/office/drawing/2014/chart" uri="{C3380CC4-5D6E-409C-BE32-E72D297353CC}">
              <c16:uniqueId val="{00000000-2EEC-8649-87D9-AE10F8E543C6}"/>
            </c:ext>
          </c:extLst>
        </c:ser>
        <c:dLbls>
          <c:dLblPos val="ctr"/>
          <c:showLegendKey val="0"/>
          <c:showVal val="1"/>
          <c:showCatName val="0"/>
          <c:showSerName val="0"/>
          <c:showPercent val="0"/>
          <c:showBubbleSize val="0"/>
        </c:dLbls>
        <c:gapWidth val="102"/>
        <c:overlap val="100"/>
        <c:axId val="143536976"/>
        <c:axId val="143500704"/>
      </c:barChart>
      <c:catAx>
        <c:axId val="143536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PT Sans" panose="020B0503020203020204" pitchFamily="34" charset="77"/>
                <a:ea typeface="+mn-ea"/>
                <a:cs typeface="+mn-cs"/>
              </a:defRPr>
            </a:pPr>
            <a:endParaRPr lang="en-US"/>
          </a:p>
        </c:txPr>
        <c:crossAx val="143500704"/>
        <c:crosses val="autoZero"/>
        <c:auto val="1"/>
        <c:lblAlgn val="ctr"/>
        <c:lblOffset val="100"/>
        <c:noMultiLvlLbl val="0"/>
      </c:catAx>
      <c:valAx>
        <c:axId val="1435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solidFill>
                    <a:latin typeface="PT Sans" panose="020B0503020203020204" pitchFamily="34" charset="77"/>
                    <a:ea typeface="+mn-ea"/>
                    <a:cs typeface="+mn-cs"/>
                  </a:defRPr>
                </a:pPr>
                <a:r>
                  <a:rPr lang="en-US"/>
                  <a:t>Average % shelf space allocated to unhealthy foods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PT Sans" panose="020B0503020203020204" pitchFamily="34" charset="77"/>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PT Sans" panose="020B0503020203020204" pitchFamily="34" charset="77"/>
                <a:ea typeface="+mn-ea"/>
                <a:cs typeface="+mn-cs"/>
              </a:defRPr>
            </a:pPr>
            <a:endParaRPr lang="en-US"/>
          </a:p>
        </c:txPr>
        <c:crossAx val="143536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solidFill>
            <a:schemeClr val="tx1"/>
          </a:solidFill>
          <a:latin typeface="PT Sans" panose="020B0503020203020204" pitchFamily="34"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206517935258091"/>
          <c:y val="2.6916951989445524E-2"/>
          <c:w val="0.64077380212017232"/>
          <c:h val="0.8759909890856209"/>
        </c:manualLayout>
      </c:layout>
      <c:barChart>
        <c:barDir val="bar"/>
        <c:grouping val="clustered"/>
        <c:varyColors val="0"/>
        <c:ser>
          <c:idx val="0"/>
          <c:order val="0"/>
          <c:tx>
            <c:strRef>
              <c:f>Sheet1!$E$1</c:f>
              <c:strCache>
                <c:ptCount val="1"/>
                <c:pt idx="0">
                  <c:v>Unhealthy</c:v>
                </c:pt>
              </c:strCache>
            </c:strRef>
          </c:tx>
          <c:spPr>
            <a:solidFill>
              <a:srgbClr val="68CC44"/>
            </a:solidFill>
            <a:ln w="9525" cap="flat" cmpd="sng" algn="ctr">
              <a:solidFill>
                <a:schemeClr val="lt1">
                  <a:alpha val="50000"/>
                </a:schemeClr>
              </a:solidFill>
              <a:round/>
            </a:ln>
            <a:effectLst/>
          </c:spPr>
          <c:invertIfNegative val="0"/>
          <c:dLbls>
            <c:dLbl>
              <c:idx val="3"/>
              <c:layout>
                <c:manualLayout>
                  <c:x val="-5.4524080535911477E-3"/>
                  <c:y val="2.5765776110824486E-3"/>
                </c:manualLayout>
              </c:layout>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48-4769-A6DE-45A2650C08A8}"/>
                </c:ext>
              </c:extLst>
            </c:dLbl>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Sheet1!$C$19:$D$25</c:f>
              <c:multiLvlStrCache>
                <c:ptCount val="7"/>
                <c:lvl>
                  <c:pt idx="0">
                    <c:v>Nairobi-U</c:v>
                  </c:pt>
                  <c:pt idx="1">
                    <c:v>Nairobi-PU</c:v>
                  </c:pt>
                  <c:pt idx="2">
                    <c:v>Kisumu-Urban</c:v>
                  </c:pt>
                  <c:pt idx="3">
                    <c:v>Kisumu-PU</c:v>
                  </c:pt>
                  <c:pt idx="4">
                    <c:v>Low</c:v>
                  </c:pt>
                  <c:pt idx="5">
                    <c:v>High</c:v>
                  </c:pt>
                </c:lvl>
                <c:lvl>
                  <c:pt idx="0">
                    <c:v>Region</c:v>
                  </c:pt>
                  <c:pt idx="4">
                    <c:v>Poverty probability</c:v>
                  </c:pt>
                  <c:pt idx="6">
                    <c:v>All</c:v>
                  </c:pt>
                </c:lvl>
              </c:multiLvlStrCache>
            </c:multiLvlStrRef>
          </c:cat>
          <c:val>
            <c:numRef>
              <c:f>Sheet1!$E$19:$E$25</c:f>
              <c:numCache>
                <c:formatCode>0.00</c:formatCode>
                <c:ptCount val="7"/>
                <c:pt idx="0">
                  <c:v>2</c:v>
                </c:pt>
                <c:pt idx="1">
                  <c:v>2.2000000000000002</c:v>
                </c:pt>
                <c:pt idx="2">
                  <c:v>2.9</c:v>
                </c:pt>
                <c:pt idx="3">
                  <c:v>0.5</c:v>
                </c:pt>
                <c:pt idx="4">
                  <c:v>2.2999999999999998</c:v>
                </c:pt>
                <c:pt idx="5">
                  <c:v>1.9</c:v>
                </c:pt>
                <c:pt idx="6">
                  <c:v>2.1</c:v>
                </c:pt>
              </c:numCache>
            </c:numRef>
          </c:val>
          <c:extLst>
            <c:ext xmlns:c16="http://schemas.microsoft.com/office/drawing/2014/chart" uri="{C3380CC4-5D6E-409C-BE32-E72D297353CC}">
              <c16:uniqueId val="{00000000-6548-4769-A6DE-45A2650C08A8}"/>
            </c:ext>
          </c:extLst>
        </c:ser>
        <c:ser>
          <c:idx val="1"/>
          <c:order val="1"/>
          <c:tx>
            <c:strRef>
              <c:f>Sheet1!$F$1</c:f>
              <c:strCache>
                <c:ptCount val="1"/>
                <c:pt idx="0">
                  <c:v>Healthy</c:v>
                </c:pt>
              </c:strCache>
            </c:strRef>
          </c:tx>
          <c:spPr>
            <a:solidFill>
              <a:srgbClr val="397822"/>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Sheet1!$C$19:$D$25</c:f>
              <c:multiLvlStrCache>
                <c:ptCount val="7"/>
                <c:lvl>
                  <c:pt idx="0">
                    <c:v>Nairobi-U</c:v>
                  </c:pt>
                  <c:pt idx="1">
                    <c:v>Nairobi-PU</c:v>
                  </c:pt>
                  <c:pt idx="2">
                    <c:v>Kisumu-Urban</c:v>
                  </c:pt>
                  <c:pt idx="3">
                    <c:v>Kisumu-PU</c:v>
                  </c:pt>
                  <c:pt idx="4">
                    <c:v>Low</c:v>
                  </c:pt>
                  <c:pt idx="5">
                    <c:v>High</c:v>
                  </c:pt>
                </c:lvl>
                <c:lvl>
                  <c:pt idx="0">
                    <c:v>Region</c:v>
                  </c:pt>
                  <c:pt idx="4">
                    <c:v>Poverty probability</c:v>
                  </c:pt>
                  <c:pt idx="6">
                    <c:v>All</c:v>
                  </c:pt>
                </c:lvl>
              </c:multiLvlStrCache>
            </c:multiLvlStrRef>
          </c:cat>
          <c:val>
            <c:numRef>
              <c:f>Sheet1!$F$19:$F$25</c:f>
              <c:numCache>
                <c:formatCode>_(* #,##0.00_);_(* \(#,##0.00\);_(* "-"??_);_(@_)</c:formatCode>
                <c:ptCount val="7"/>
                <c:pt idx="0" formatCode="0.00">
                  <c:v>3.3</c:v>
                </c:pt>
                <c:pt idx="1">
                  <c:v>10.1</c:v>
                </c:pt>
                <c:pt idx="2" formatCode="0.00">
                  <c:v>5.9</c:v>
                </c:pt>
                <c:pt idx="3" formatCode="0.00">
                  <c:v>1.2</c:v>
                </c:pt>
                <c:pt idx="4" formatCode="0.00">
                  <c:v>5.0999999999999996</c:v>
                </c:pt>
                <c:pt idx="5" formatCode="0.00">
                  <c:v>5.8</c:v>
                </c:pt>
                <c:pt idx="6" formatCode="0.00">
                  <c:v>5.4</c:v>
                </c:pt>
              </c:numCache>
            </c:numRef>
          </c:val>
          <c:extLst>
            <c:ext xmlns:c16="http://schemas.microsoft.com/office/drawing/2014/chart" uri="{C3380CC4-5D6E-409C-BE32-E72D297353CC}">
              <c16:uniqueId val="{00000001-6548-4769-A6DE-45A2650C08A8}"/>
            </c:ext>
          </c:extLst>
        </c:ser>
        <c:dLbls>
          <c:dLblPos val="inEnd"/>
          <c:showLegendKey val="0"/>
          <c:showVal val="1"/>
          <c:showCatName val="0"/>
          <c:showSerName val="0"/>
          <c:showPercent val="0"/>
          <c:showBubbleSize val="0"/>
        </c:dLbls>
        <c:gapWidth val="65"/>
        <c:axId val="1394656975"/>
        <c:axId val="1394660815"/>
      </c:barChart>
      <c:catAx>
        <c:axId val="139465697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dk1">
                    <a:lumMod val="75000"/>
                    <a:lumOff val="25000"/>
                  </a:schemeClr>
                </a:solidFill>
                <a:latin typeface="+mn-lt"/>
                <a:ea typeface="+mn-ea"/>
                <a:cs typeface="+mn-cs"/>
              </a:defRPr>
            </a:pPr>
            <a:endParaRPr lang="en-US"/>
          </a:p>
        </c:txPr>
        <c:crossAx val="1394660815"/>
        <c:crosses val="autoZero"/>
        <c:auto val="1"/>
        <c:lblAlgn val="ctr"/>
        <c:lblOffset val="100"/>
        <c:noMultiLvlLbl val="0"/>
      </c:catAx>
      <c:valAx>
        <c:axId val="1394660815"/>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1394656975"/>
        <c:crosses val="autoZero"/>
        <c:crossBetween val="between"/>
      </c:valAx>
      <c:spPr>
        <a:noFill/>
        <a:ln>
          <a:noFill/>
        </a:ln>
        <a:effectLst/>
      </c:spPr>
    </c:plotArea>
    <c:legend>
      <c:legendPos val="b"/>
      <c:layout>
        <c:manualLayout>
          <c:xMode val="edge"/>
          <c:yMode val="edge"/>
          <c:x val="0.35987750257109713"/>
          <c:y val="0.89195646158321484"/>
          <c:w val="0.40984287763192356"/>
          <c:h val="0.101273694954797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sz="16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4">
                    <a:lumMod val="50000"/>
                  </a:schemeClr>
                </a:solidFill>
                <a:highlight>
                  <a:srgbClr val="FFFF00"/>
                </a:highlight>
                <a:latin typeface="+mn-lt"/>
                <a:ea typeface="+mn-ea"/>
                <a:cs typeface="+mn-cs"/>
              </a:defRPr>
            </a:pPr>
            <a:r>
              <a:rPr lang="en-US" sz="2400" dirty="0">
                <a:solidFill>
                  <a:schemeClr val="accent4">
                    <a:lumMod val="50000"/>
                  </a:schemeClr>
                </a:solidFill>
                <a:highlight>
                  <a:srgbClr val="FFFF00"/>
                </a:highlight>
              </a:rPr>
              <a:t>Normal Price Scenario</a:t>
            </a:r>
          </a:p>
        </c:rich>
      </c:tx>
      <c:layout>
        <c:manualLayout>
          <c:xMode val="edge"/>
          <c:yMode val="edge"/>
          <c:x val="0.52554761032961006"/>
          <c:y val="2.431596292700847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4">
                  <a:lumMod val="50000"/>
                </a:schemeClr>
              </a:solidFill>
              <a:highlight>
                <a:srgbClr val="FFFF00"/>
              </a:highlight>
              <a:latin typeface="+mn-lt"/>
              <a:ea typeface="+mn-ea"/>
              <a:cs typeface="+mn-cs"/>
            </a:defRPr>
          </a:pPr>
          <a:endParaRPr lang="en-US"/>
        </a:p>
      </c:txPr>
    </c:title>
    <c:autoTitleDeleted val="0"/>
    <c:plotArea>
      <c:layout>
        <c:manualLayout>
          <c:layoutTarget val="inner"/>
          <c:xMode val="edge"/>
          <c:yMode val="edge"/>
          <c:x val="0.44588685318388444"/>
          <c:y val="0.12758599254040615"/>
          <c:w val="0.52803785779283086"/>
          <c:h val="0.64603733257230123"/>
        </c:manualLayout>
      </c:layout>
      <c:barChart>
        <c:barDir val="bar"/>
        <c:grouping val="clustered"/>
        <c:varyColors val="0"/>
        <c:ser>
          <c:idx val="0"/>
          <c:order val="0"/>
          <c:spPr>
            <a:solidFill>
              <a:schemeClr val="accent1">
                <a:lumMod val="50000"/>
              </a:schemeClr>
            </a:solidFill>
            <a:ln>
              <a:noFill/>
            </a:ln>
            <a:effectLst/>
          </c:spPr>
          <c:invertIfNegative val="0"/>
          <c:cat>
            <c:strRef>
              <c:f>'Module Y_weighted'!$B$7:$B$13</c:f>
              <c:strCache>
                <c:ptCount val="7"/>
                <c:pt idx="0">
                  <c:v>Market opportunities and price stability</c:v>
                </c:pt>
                <c:pt idx="1">
                  <c:v>Roads and bridges in rural areas</c:v>
                </c:pt>
                <c:pt idx="2">
                  <c:v>Extension service</c:v>
                </c:pt>
                <c:pt idx="3">
                  <c:v>Low interest loans </c:v>
                </c:pt>
                <c:pt idx="4">
                  <c:v>Farm input subsidies</c:v>
                </c:pt>
                <c:pt idx="5">
                  <c:v>Crop and livestock insurance</c:v>
                </c:pt>
                <c:pt idx="6">
                  <c:v>Cash transfers</c:v>
                </c:pt>
              </c:strCache>
            </c:strRef>
          </c:cat>
          <c:val>
            <c:numRef>
              <c:f>'Module Y_weighted'!$G$7:$G$13</c:f>
              <c:numCache>
                <c:formatCode>0.000</c:formatCode>
                <c:ptCount val="7"/>
                <c:pt idx="0">
                  <c:v>0.16152592592592588</c:v>
                </c:pt>
                <c:pt idx="1">
                  <c:v>0.11660740740740738</c:v>
                </c:pt>
                <c:pt idx="2">
                  <c:v>6.5088888888888863E-2</c:v>
                </c:pt>
                <c:pt idx="3">
                  <c:v>1.0770370370370394E-2</c:v>
                </c:pt>
                <c:pt idx="4">
                  <c:v>-1.6170370370370429E-2</c:v>
                </c:pt>
                <c:pt idx="5">
                  <c:v>-8.8562962962962913E-2</c:v>
                </c:pt>
                <c:pt idx="6">
                  <c:v>-0.24925185185185184</c:v>
                </c:pt>
              </c:numCache>
            </c:numRef>
          </c:val>
          <c:extLst>
            <c:ext xmlns:c16="http://schemas.microsoft.com/office/drawing/2014/chart" uri="{C3380CC4-5D6E-409C-BE32-E72D297353CC}">
              <c16:uniqueId val="{00000000-FDD0-4A3A-A5DE-2759C30F22DA}"/>
            </c:ext>
          </c:extLst>
        </c:ser>
        <c:dLbls>
          <c:showLegendKey val="0"/>
          <c:showVal val="0"/>
          <c:showCatName val="0"/>
          <c:showSerName val="0"/>
          <c:showPercent val="0"/>
          <c:showBubbleSize val="0"/>
        </c:dLbls>
        <c:gapWidth val="182"/>
        <c:axId val="634233232"/>
        <c:axId val="634231984"/>
      </c:barChart>
      <c:catAx>
        <c:axId val="634233232"/>
        <c:scaling>
          <c:orientation val="maxMin"/>
        </c:scaling>
        <c:delete val="0"/>
        <c:axPos val="l"/>
        <c:numFmt formatCode="General" sourceLinked="1"/>
        <c:majorTickMark val="none"/>
        <c:minorTickMark val="none"/>
        <c:tickLblPos val="low"/>
        <c:spPr>
          <a:solidFill>
            <a:schemeClr val="tx1">
              <a:lumMod val="95000"/>
            </a:schemeClr>
          </a:solidFill>
          <a:ln w="95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634231984"/>
        <c:crosses val="autoZero"/>
        <c:auto val="0"/>
        <c:lblAlgn val="ctr"/>
        <c:lblOffset val="100"/>
        <c:noMultiLvlLbl val="0"/>
      </c:catAx>
      <c:valAx>
        <c:axId val="634231984"/>
        <c:scaling>
          <c:orientation val="minMax"/>
          <c:max val="0.4"/>
          <c:min val="-0.4"/>
        </c:scaling>
        <c:delete val="0"/>
        <c:axPos val="t"/>
        <c:majorGridlines>
          <c:spPr>
            <a:ln w="9525" cap="flat" cmpd="sng" algn="ctr">
              <a:solidFill>
                <a:schemeClr val="tx1">
                  <a:lumMod val="6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dirty="0"/>
                  <a:t>Standardized</a:t>
                </a:r>
                <a:r>
                  <a:rPr lang="en-US" baseline="0" dirty="0"/>
                  <a:t> Best-Worst Score</a:t>
                </a:r>
                <a:endParaRPr lang="en-US" dirty="0"/>
              </a:p>
            </c:rich>
          </c:tx>
          <c:layout>
            <c:manualLayout>
              <c:xMode val="edge"/>
              <c:yMode val="edge"/>
              <c:x val="0.5010177079958692"/>
              <c:y val="0.8962811866545978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0.0" sourceLinked="0"/>
        <c:majorTickMark val="none"/>
        <c:minorTickMark val="none"/>
        <c:tickLblPos val="high"/>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634233232"/>
        <c:crosses val="autoZero"/>
        <c:crossBetween val="between"/>
      </c:valAx>
      <c:spPr>
        <a:solidFill>
          <a:schemeClr val="tx1">
            <a:lumMod val="8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4">
                    <a:lumMod val="50000"/>
                  </a:schemeClr>
                </a:solidFill>
                <a:highlight>
                  <a:srgbClr val="FFFF00"/>
                </a:highlight>
                <a:latin typeface="+mn-lt"/>
                <a:ea typeface="+mn-ea"/>
                <a:cs typeface="+mn-cs"/>
              </a:defRPr>
            </a:pPr>
            <a:r>
              <a:rPr lang="en-US" sz="2400" dirty="0">
                <a:solidFill>
                  <a:schemeClr val="accent4">
                    <a:lumMod val="50000"/>
                  </a:schemeClr>
                </a:solidFill>
                <a:highlight>
                  <a:srgbClr val="FFFF00"/>
                </a:highlight>
              </a:rPr>
              <a:t>High</a:t>
            </a:r>
            <a:r>
              <a:rPr lang="en-US" sz="2400" baseline="0" dirty="0">
                <a:solidFill>
                  <a:schemeClr val="accent4">
                    <a:lumMod val="50000"/>
                  </a:schemeClr>
                </a:solidFill>
                <a:highlight>
                  <a:srgbClr val="FFFF00"/>
                </a:highlight>
              </a:rPr>
              <a:t> Price Scenario</a:t>
            </a:r>
            <a:endParaRPr lang="en-US" sz="2400" dirty="0">
              <a:solidFill>
                <a:schemeClr val="accent4">
                  <a:lumMod val="50000"/>
                </a:schemeClr>
              </a:solidFill>
              <a:highlight>
                <a:srgbClr val="FFFF00"/>
              </a:highlight>
            </a:endParaRPr>
          </a:p>
        </c:rich>
      </c:tx>
      <c:layout>
        <c:manualLayout>
          <c:xMode val="edge"/>
          <c:yMode val="edge"/>
          <c:x val="0.52030813368106266"/>
          <c:y val="3.2914879758637085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4">
                  <a:lumMod val="50000"/>
                </a:schemeClr>
              </a:solidFill>
              <a:highlight>
                <a:srgbClr val="FFFF00"/>
              </a:highlight>
              <a:latin typeface="+mn-lt"/>
              <a:ea typeface="+mn-ea"/>
              <a:cs typeface="+mn-cs"/>
            </a:defRPr>
          </a:pPr>
          <a:endParaRPr lang="en-US"/>
        </a:p>
      </c:txPr>
    </c:title>
    <c:autoTitleDeleted val="0"/>
    <c:plotArea>
      <c:layout>
        <c:manualLayout>
          <c:layoutTarget val="inner"/>
          <c:xMode val="edge"/>
          <c:yMode val="edge"/>
          <c:x val="0.44692683711270498"/>
          <c:y val="0.12758599254040615"/>
          <c:w val="0.52846628112652561"/>
          <c:h val="0.63892112507837107"/>
        </c:manualLayout>
      </c:layout>
      <c:barChart>
        <c:barDir val="bar"/>
        <c:grouping val="clustered"/>
        <c:varyColors val="0"/>
        <c:ser>
          <c:idx val="0"/>
          <c:order val="0"/>
          <c:spPr>
            <a:solidFill>
              <a:schemeClr val="accent1">
                <a:lumMod val="50000"/>
              </a:schemeClr>
            </a:solidFill>
            <a:ln>
              <a:noFill/>
            </a:ln>
            <a:effectLst/>
          </c:spPr>
          <c:invertIfNegative val="0"/>
          <c:cat>
            <c:strRef>
              <c:f>'Module X_weighted'!$B$7:$B$13</c:f>
              <c:strCache>
                <c:ptCount val="7"/>
                <c:pt idx="0">
                  <c:v>Market opportunities and price stability</c:v>
                </c:pt>
                <c:pt idx="1">
                  <c:v>Roads and bridges in rural areas</c:v>
                </c:pt>
                <c:pt idx="2">
                  <c:v>Extension service</c:v>
                </c:pt>
                <c:pt idx="3">
                  <c:v>Low interest loans </c:v>
                </c:pt>
                <c:pt idx="4">
                  <c:v>Farm input subsidies</c:v>
                </c:pt>
                <c:pt idx="5">
                  <c:v>Crop and livestock insurance</c:v>
                </c:pt>
                <c:pt idx="6">
                  <c:v>Cash transfers</c:v>
                </c:pt>
              </c:strCache>
            </c:strRef>
          </c:cat>
          <c:val>
            <c:numRef>
              <c:f>'Module X_weighted'!$G$7:$G$13</c:f>
              <c:numCache>
                <c:formatCode>#,##0.000</c:formatCode>
                <c:ptCount val="7"/>
                <c:pt idx="0">
                  <c:v>0.22243185185185185</c:v>
                </c:pt>
                <c:pt idx="1">
                  <c:v>0.15075518518518513</c:v>
                </c:pt>
                <c:pt idx="2">
                  <c:v>5.3134148148148173E-2</c:v>
                </c:pt>
                <c:pt idx="3">
                  <c:v>4.3292592592592584E-2</c:v>
                </c:pt>
                <c:pt idx="4">
                  <c:v>-4.0545185185185205E-2</c:v>
                </c:pt>
                <c:pt idx="5">
                  <c:v>-9.5211111111111066E-2</c:v>
                </c:pt>
                <c:pt idx="6">
                  <c:v>-0.33375111111111117</c:v>
                </c:pt>
              </c:numCache>
            </c:numRef>
          </c:val>
          <c:extLst>
            <c:ext xmlns:c16="http://schemas.microsoft.com/office/drawing/2014/chart" uri="{C3380CC4-5D6E-409C-BE32-E72D297353CC}">
              <c16:uniqueId val="{00000000-09A2-413C-8F4A-35FF8FE2863B}"/>
            </c:ext>
          </c:extLst>
        </c:ser>
        <c:dLbls>
          <c:showLegendKey val="0"/>
          <c:showVal val="0"/>
          <c:showCatName val="0"/>
          <c:showSerName val="0"/>
          <c:showPercent val="0"/>
          <c:showBubbleSize val="0"/>
        </c:dLbls>
        <c:gapWidth val="182"/>
        <c:axId val="634233232"/>
        <c:axId val="634231984"/>
      </c:barChart>
      <c:catAx>
        <c:axId val="63423323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634231984"/>
        <c:crosses val="autoZero"/>
        <c:auto val="0"/>
        <c:lblAlgn val="ctr"/>
        <c:lblOffset val="100"/>
        <c:noMultiLvlLbl val="0"/>
      </c:catAx>
      <c:valAx>
        <c:axId val="634231984"/>
        <c:scaling>
          <c:orientation val="minMax"/>
          <c:max val="0.4"/>
          <c:min val="-0.4"/>
        </c:scaling>
        <c:delete val="0"/>
        <c:axPos val="t"/>
        <c:majorGridlines>
          <c:spPr>
            <a:ln w="9525" cap="flat" cmpd="sng" algn="ctr">
              <a:solidFill>
                <a:schemeClr val="tx1">
                  <a:lumMod val="7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a:t>Standardized Best-Worst Score</a:t>
                </a:r>
              </a:p>
            </c:rich>
          </c:tx>
          <c:layout>
            <c:manualLayout>
              <c:xMode val="edge"/>
              <c:yMode val="edge"/>
              <c:x val="0.48963827840571983"/>
              <c:y val="0.8983693276432965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0.0" sourceLinked="0"/>
        <c:majorTickMark val="none"/>
        <c:minorTickMark val="none"/>
        <c:tickLblPos val="high"/>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634233232"/>
        <c:crosses val="autoZero"/>
        <c:crossBetween val="between"/>
        <c:majorUnit val="0.2"/>
      </c:valAx>
      <c:spPr>
        <a:solidFill>
          <a:schemeClr val="tx1">
            <a:lumMod val="8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9CCECB-71A2-4862-9E8D-F4F71CD5CEF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24FF248-96F7-4555-AB39-F7EEC8032608}">
      <dgm:prSet custT="1"/>
      <dgm:spPr/>
      <dgm:t>
        <a:bodyPr/>
        <a:lstStyle/>
        <a:p>
          <a:pPr>
            <a:lnSpc>
              <a:spcPct val="100000"/>
            </a:lnSpc>
          </a:pPr>
          <a:r>
            <a:rPr lang="en-US" sz="2400" b="1" dirty="0"/>
            <a:t>1. Diet quality</a:t>
          </a:r>
        </a:p>
      </dgm:t>
    </dgm:pt>
    <dgm:pt modelId="{0630AAEA-85A0-4463-8EFC-B2A963E19884}" type="parTrans" cxnId="{9E9F807F-35C6-4C0F-9AFF-4D71B8E7418A}">
      <dgm:prSet/>
      <dgm:spPr/>
      <dgm:t>
        <a:bodyPr/>
        <a:lstStyle/>
        <a:p>
          <a:endParaRPr lang="en-US"/>
        </a:p>
      </dgm:t>
    </dgm:pt>
    <dgm:pt modelId="{B6B366A6-3135-4A71-AC9E-E9969426C2DD}" type="sibTrans" cxnId="{9E9F807F-35C6-4C0F-9AFF-4D71B8E7418A}">
      <dgm:prSet/>
      <dgm:spPr/>
      <dgm:t>
        <a:bodyPr/>
        <a:lstStyle/>
        <a:p>
          <a:endParaRPr lang="en-US"/>
        </a:p>
      </dgm:t>
    </dgm:pt>
    <dgm:pt modelId="{7706155A-BB6E-4649-8A4D-0D1C1F777A60}">
      <dgm:prSet custT="1"/>
      <dgm:spPr/>
      <dgm:t>
        <a:bodyPr/>
        <a:lstStyle/>
        <a:p>
          <a:pPr>
            <a:lnSpc>
              <a:spcPct val="100000"/>
            </a:lnSpc>
          </a:pPr>
          <a:r>
            <a:rPr lang="en-US" sz="2400" b="1" dirty="0"/>
            <a:t>2. Food environments</a:t>
          </a:r>
        </a:p>
      </dgm:t>
    </dgm:pt>
    <dgm:pt modelId="{22EE8F19-A1A0-49C1-8845-3E2AA6089529}" type="parTrans" cxnId="{7A88FA2C-2E09-4569-BB44-7B1FE121387D}">
      <dgm:prSet/>
      <dgm:spPr/>
      <dgm:t>
        <a:bodyPr/>
        <a:lstStyle/>
        <a:p>
          <a:endParaRPr lang="en-US"/>
        </a:p>
      </dgm:t>
    </dgm:pt>
    <dgm:pt modelId="{A96C04C6-BA09-45B9-8CD8-806852993971}" type="sibTrans" cxnId="{7A88FA2C-2E09-4569-BB44-7B1FE121387D}">
      <dgm:prSet/>
      <dgm:spPr/>
      <dgm:t>
        <a:bodyPr/>
        <a:lstStyle/>
        <a:p>
          <a:endParaRPr lang="en-US"/>
        </a:p>
      </dgm:t>
    </dgm:pt>
    <dgm:pt modelId="{0B9D7BA4-30B1-4081-A716-C496C0F7C5F2}">
      <dgm:prSet custT="1"/>
      <dgm:spPr/>
      <dgm:t>
        <a:bodyPr/>
        <a:lstStyle/>
        <a:p>
          <a:pPr>
            <a:lnSpc>
              <a:spcPct val="100000"/>
            </a:lnSpc>
          </a:pPr>
          <a:r>
            <a:rPr lang="en-US" sz="2400" b="1" dirty="0"/>
            <a:t>3. Influence of Food environments on diet quality</a:t>
          </a:r>
        </a:p>
      </dgm:t>
    </dgm:pt>
    <dgm:pt modelId="{1149E956-6E57-45E2-9DED-B52ED16458D3}" type="parTrans" cxnId="{209233F6-8846-48C0-B5F3-DC1B6DEA25FD}">
      <dgm:prSet/>
      <dgm:spPr/>
      <dgm:t>
        <a:bodyPr/>
        <a:lstStyle/>
        <a:p>
          <a:endParaRPr lang="en-US"/>
        </a:p>
      </dgm:t>
    </dgm:pt>
    <dgm:pt modelId="{CB2F0273-184C-405A-8840-2CD9C3FB6CAC}" type="sibTrans" cxnId="{209233F6-8846-48C0-B5F3-DC1B6DEA25FD}">
      <dgm:prSet/>
      <dgm:spPr/>
      <dgm:t>
        <a:bodyPr/>
        <a:lstStyle/>
        <a:p>
          <a:endParaRPr lang="en-US"/>
        </a:p>
      </dgm:t>
    </dgm:pt>
    <dgm:pt modelId="{116F5020-DF52-40CC-82B4-1020659CBB00}" type="pres">
      <dgm:prSet presAssocID="{E29CCECB-71A2-4862-9E8D-F4F71CD5CEF1}" presName="root" presStyleCnt="0">
        <dgm:presLayoutVars>
          <dgm:dir/>
          <dgm:resizeHandles val="exact"/>
        </dgm:presLayoutVars>
      </dgm:prSet>
      <dgm:spPr/>
    </dgm:pt>
    <dgm:pt modelId="{FDAC0B82-B1CF-4674-BAA5-BF22351160F7}" type="pres">
      <dgm:prSet presAssocID="{824FF248-96F7-4555-AB39-F7EEC8032608}" presName="compNode" presStyleCnt="0"/>
      <dgm:spPr/>
    </dgm:pt>
    <dgm:pt modelId="{1FF0C614-5F2B-4160-BFE6-4D550A4C87E6}" type="pres">
      <dgm:prSet presAssocID="{824FF248-96F7-4555-AB39-F7EEC803260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ruit bowl with solid fill"/>
        </a:ext>
      </dgm:extLst>
    </dgm:pt>
    <dgm:pt modelId="{95FA049B-FB35-48BD-B187-4749D3776C36}" type="pres">
      <dgm:prSet presAssocID="{824FF248-96F7-4555-AB39-F7EEC8032608}" presName="spaceRect" presStyleCnt="0"/>
      <dgm:spPr/>
    </dgm:pt>
    <dgm:pt modelId="{0FE3E990-7321-4415-9938-FFBB29F3D0E7}" type="pres">
      <dgm:prSet presAssocID="{824FF248-96F7-4555-AB39-F7EEC8032608}" presName="textRect" presStyleLbl="revTx" presStyleIdx="0" presStyleCnt="3">
        <dgm:presLayoutVars>
          <dgm:chMax val="1"/>
          <dgm:chPref val="1"/>
        </dgm:presLayoutVars>
      </dgm:prSet>
      <dgm:spPr/>
    </dgm:pt>
    <dgm:pt modelId="{2C4E7213-B134-4089-A68C-0DE1FCBFE45F}" type="pres">
      <dgm:prSet presAssocID="{B6B366A6-3135-4A71-AC9E-E9969426C2DD}" presName="sibTrans" presStyleCnt="0"/>
      <dgm:spPr/>
    </dgm:pt>
    <dgm:pt modelId="{D7215298-F66A-4A2F-A3D8-32A962AADDCD}" type="pres">
      <dgm:prSet presAssocID="{7706155A-BB6E-4649-8A4D-0D1C1F777A60}" presName="compNode" presStyleCnt="0"/>
      <dgm:spPr/>
    </dgm:pt>
    <dgm:pt modelId="{3E749995-4286-485F-AF36-FC769EE390DD}" type="pres">
      <dgm:prSet presAssocID="{7706155A-BB6E-4649-8A4D-0D1C1F777A6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hopping cart with solid fill"/>
        </a:ext>
      </dgm:extLst>
    </dgm:pt>
    <dgm:pt modelId="{DB3C5E74-BA9D-4397-A7EB-ACC61C48E565}" type="pres">
      <dgm:prSet presAssocID="{7706155A-BB6E-4649-8A4D-0D1C1F777A60}" presName="spaceRect" presStyleCnt="0"/>
      <dgm:spPr/>
    </dgm:pt>
    <dgm:pt modelId="{57890F85-1525-4F56-9BE1-FB332CBBDD5A}" type="pres">
      <dgm:prSet presAssocID="{7706155A-BB6E-4649-8A4D-0D1C1F777A60}" presName="textRect" presStyleLbl="revTx" presStyleIdx="1" presStyleCnt="3">
        <dgm:presLayoutVars>
          <dgm:chMax val="1"/>
          <dgm:chPref val="1"/>
        </dgm:presLayoutVars>
      </dgm:prSet>
      <dgm:spPr/>
    </dgm:pt>
    <dgm:pt modelId="{5895A5BE-047A-4332-AF83-A4A02A2BD65C}" type="pres">
      <dgm:prSet presAssocID="{A96C04C6-BA09-45B9-8CD8-806852993971}" presName="sibTrans" presStyleCnt="0"/>
      <dgm:spPr/>
    </dgm:pt>
    <dgm:pt modelId="{5815C2CE-6B03-4319-A94C-153CA82E5228}" type="pres">
      <dgm:prSet presAssocID="{0B9D7BA4-30B1-4081-A716-C496C0F7C5F2}" presName="compNode" presStyleCnt="0"/>
      <dgm:spPr/>
    </dgm:pt>
    <dgm:pt modelId="{42C0EC9C-D952-4392-9260-8A7135B5D48A}" type="pres">
      <dgm:prSet presAssocID="{0B9D7BA4-30B1-4081-A716-C496C0F7C5F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ento Box with solid fill"/>
        </a:ext>
      </dgm:extLst>
    </dgm:pt>
    <dgm:pt modelId="{F7BBCC77-4F80-4A35-94EE-38F1F7C54B64}" type="pres">
      <dgm:prSet presAssocID="{0B9D7BA4-30B1-4081-A716-C496C0F7C5F2}" presName="spaceRect" presStyleCnt="0"/>
      <dgm:spPr/>
    </dgm:pt>
    <dgm:pt modelId="{E2AA91A1-182D-4DE5-BF9B-1607D03F57B3}" type="pres">
      <dgm:prSet presAssocID="{0B9D7BA4-30B1-4081-A716-C496C0F7C5F2}" presName="textRect" presStyleLbl="revTx" presStyleIdx="2" presStyleCnt="3">
        <dgm:presLayoutVars>
          <dgm:chMax val="1"/>
          <dgm:chPref val="1"/>
        </dgm:presLayoutVars>
      </dgm:prSet>
      <dgm:spPr/>
    </dgm:pt>
  </dgm:ptLst>
  <dgm:cxnLst>
    <dgm:cxn modelId="{7A88FA2C-2E09-4569-BB44-7B1FE121387D}" srcId="{E29CCECB-71A2-4862-9E8D-F4F71CD5CEF1}" destId="{7706155A-BB6E-4649-8A4D-0D1C1F777A60}" srcOrd="1" destOrd="0" parTransId="{22EE8F19-A1A0-49C1-8845-3E2AA6089529}" sibTransId="{A96C04C6-BA09-45B9-8CD8-806852993971}"/>
    <dgm:cxn modelId="{0191D751-B0A4-4D72-BAFE-B72C3DF875B7}" type="presOf" srcId="{E29CCECB-71A2-4862-9E8D-F4F71CD5CEF1}" destId="{116F5020-DF52-40CC-82B4-1020659CBB00}" srcOrd="0" destOrd="0" presId="urn:microsoft.com/office/officeart/2018/2/layout/IconLabelList"/>
    <dgm:cxn modelId="{9E9F807F-35C6-4C0F-9AFF-4D71B8E7418A}" srcId="{E29CCECB-71A2-4862-9E8D-F4F71CD5CEF1}" destId="{824FF248-96F7-4555-AB39-F7EEC8032608}" srcOrd="0" destOrd="0" parTransId="{0630AAEA-85A0-4463-8EFC-B2A963E19884}" sibTransId="{B6B366A6-3135-4A71-AC9E-E9969426C2DD}"/>
    <dgm:cxn modelId="{B6CF48B2-E30D-4E40-A383-4E23407AE0AC}" type="presOf" srcId="{7706155A-BB6E-4649-8A4D-0D1C1F777A60}" destId="{57890F85-1525-4F56-9BE1-FB332CBBDD5A}" srcOrd="0" destOrd="0" presId="urn:microsoft.com/office/officeart/2018/2/layout/IconLabelList"/>
    <dgm:cxn modelId="{DF77EAC6-EFCC-40D1-9360-B0EBBC3AF6C7}" type="presOf" srcId="{824FF248-96F7-4555-AB39-F7EEC8032608}" destId="{0FE3E990-7321-4415-9938-FFBB29F3D0E7}" srcOrd="0" destOrd="0" presId="urn:microsoft.com/office/officeart/2018/2/layout/IconLabelList"/>
    <dgm:cxn modelId="{209233F6-8846-48C0-B5F3-DC1B6DEA25FD}" srcId="{E29CCECB-71A2-4862-9E8D-F4F71CD5CEF1}" destId="{0B9D7BA4-30B1-4081-A716-C496C0F7C5F2}" srcOrd="2" destOrd="0" parTransId="{1149E956-6E57-45E2-9DED-B52ED16458D3}" sibTransId="{CB2F0273-184C-405A-8840-2CD9C3FB6CAC}"/>
    <dgm:cxn modelId="{FDF7C3FD-E177-475D-A002-9C7B7A27B725}" type="presOf" srcId="{0B9D7BA4-30B1-4081-A716-C496C0F7C5F2}" destId="{E2AA91A1-182D-4DE5-BF9B-1607D03F57B3}" srcOrd="0" destOrd="0" presId="urn:microsoft.com/office/officeart/2018/2/layout/IconLabelList"/>
    <dgm:cxn modelId="{1D2C6B1E-787A-43AD-B626-595169C30B9B}" type="presParOf" srcId="{116F5020-DF52-40CC-82B4-1020659CBB00}" destId="{FDAC0B82-B1CF-4674-BAA5-BF22351160F7}" srcOrd="0" destOrd="0" presId="urn:microsoft.com/office/officeart/2018/2/layout/IconLabelList"/>
    <dgm:cxn modelId="{23EE8DBC-E46B-4D2D-8C62-513ACB5B464B}" type="presParOf" srcId="{FDAC0B82-B1CF-4674-BAA5-BF22351160F7}" destId="{1FF0C614-5F2B-4160-BFE6-4D550A4C87E6}" srcOrd="0" destOrd="0" presId="urn:microsoft.com/office/officeart/2018/2/layout/IconLabelList"/>
    <dgm:cxn modelId="{97E267E5-9A56-4257-8C15-46147C362AF0}" type="presParOf" srcId="{FDAC0B82-B1CF-4674-BAA5-BF22351160F7}" destId="{95FA049B-FB35-48BD-B187-4749D3776C36}" srcOrd="1" destOrd="0" presId="urn:microsoft.com/office/officeart/2018/2/layout/IconLabelList"/>
    <dgm:cxn modelId="{D7DFD4D5-DA6B-4807-BE96-91696E9F70B7}" type="presParOf" srcId="{FDAC0B82-B1CF-4674-BAA5-BF22351160F7}" destId="{0FE3E990-7321-4415-9938-FFBB29F3D0E7}" srcOrd="2" destOrd="0" presId="urn:microsoft.com/office/officeart/2018/2/layout/IconLabelList"/>
    <dgm:cxn modelId="{D8FEACE5-5A32-4130-A9C6-5AF18EC2B0D6}" type="presParOf" srcId="{116F5020-DF52-40CC-82B4-1020659CBB00}" destId="{2C4E7213-B134-4089-A68C-0DE1FCBFE45F}" srcOrd="1" destOrd="0" presId="urn:microsoft.com/office/officeart/2018/2/layout/IconLabelList"/>
    <dgm:cxn modelId="{A351F126-30C0-4AB3-B5EB-86918073D014}" type="presParOf" srcId="{116F5020-DF52-40CC-82B4-1020659CBB00}" destId="{D7215298-F66A-4A2F-A3D8-32A962AADDCD}" srcOrd="2" destOrd="0" presId="urn:microsoft.com/office/officeart/2018/2/layout/IconLabelList"/>
    <dgm:cxn modelId="{B1D2A6D6-134C-4169-AE9E-00363930359C}" type="presParOf" srcId="{D7215298-F66A-4A2F-A3D8-32A962AADDCD}" destId="{3E749995-4286-485F-AF36-FC769EE390DD}" srcOrd="0" destOrd="0" presId="urn:microsoft.com/office/officeart/2018/2/layout/IconLabelList"/>
    <dgm:cxn modelId="{F6355231-0954-409C-B279-DC23FFC60F4B}" type="presParOf" srcId="{D7215298-F66A-4A2F-A3D8-32A962AADDCD}" destId="{DB3C5E74-BA9D-4397-A7EB-ACC61C48E565}" srcOrd="1" destOrd="0" presId="urn:microsoft.com/office/officeart/2018/2/layout/IconLabelList"/>
    <dgm:cxn modelId="{43ABD15C-9527-465E-B00B-71088B0AEF27}" type="presParOf" srcId="{D7215298-F66A-4A2F-A3D8-32A962AADDCD}" destId="{57890F85-1525-4F56-9BE1-FB332CBBDD5A}" srcOrd="2" destOrd="0" presId="urn:microsoft.com/office/officeart/2018/2/layout/IconLabelList"/>
    <dgm:cxn modelId="{180E9DB2-B3C7-45D4-82E0-5D98971A3F40}" type="presParOf" srcId="{116F5020-DF52-40CC-82B4-1020659CBB00}" destId="{5895A5BE-047A-4332-AF83-A4A02A2BD65C}" srcOrd="3" destOrd="0" presId="urn:microsoft.com/office/officeart/2018/2/layout/IconLabelList"/>
    <dgm:cxn modelId="{CA492D47-E24A-4C5D-9168-9C1D9EB11ED0}" type="presParOf" srcId="{116F5020-DF52-40CC-82B4-1020659CBB00}" destId="{5815C2CE-6B03-4319-A94C-153CA82E5228}" srcOrd="4" destOrd="0" presId="urn:microsoft.com/office/officeart/2018/2/layout/IconLabelList"/>
    <dgm:cxn modelId="{38CAA71A-28E2-41DF-9217-50D0AA50DAC0}" type="presParOf" srcId="{5815C2CE-6B03-4319-A94C-153CA82E5228}" destId="{42C0EC9C-D952-4392-9260-8A7135B5D48A}" srcOrd="0" destOrd="0" presId="urn:microsoft.com/office/officeart/2018/2/layout/IconLabelList"/>
    <dgm:cxn modelId="{F3FD6A3B-6085-4791-B57B-4672FC84E6BD}" type="presParOf" srcId="{5815C2CE-6B03-4319-A94C-153CA82E5228}" destId="{F7BBCC77-4F80-4A35-94EE-38F1F7C54B64}" srcOrd="1" destOrd="0" presId="urn:microsoft.com/office/officeart/2018/2/layout/IconLabelList"/>
    <dgm:cxn modelId="{EFC97164-A4BD-4ACB-8788-616601F8EF6E}" type="presParOf" srcId="{5815C2CE-6B03-4319-A94C-153CA82E5228}" destId="{E2AA91A1-182D-4DE5-BF9B-1607D03F57B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0C614-5F2B-4160-BFE6-4D550A4C87E6}">
      <dsp:nvSpPr>
        <dsp:cNvPr id="0" name=""/>
        <dsp:cNvSpPr/>
      </dsp:nvSpPr>
      <dsp:spPr>
        <a:xfrm>
          <a:off x="1212569" y="749765"/>
          <a:ext cx="1300252" cy="13002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3E990-7321-4415-9938-FFBB29F3D0E7}">
      <dsp:nvSpPr>
        <dsp:cNvPr id="0" name=""/>
        <dsp:cNvSpPr/>
      </dsp:nvSpPr>
      <dsp:spPr>
        <a:xfrm>
          <a:off x="417971" y="2477978"/>
          <a:ext cx="288945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1. Diet quality</a:t>
          </a:r>
        </a:p>
      </dsp:txBody>
      <dsp:txXfrm>
        <a:off x="417971" y="2477978"/>
        <a:ext cx="2889450" cy="1123593"/>
      </dsp:txXfrm>
    </dsp:sp>
    <dsp:sp modelId="{3E749995-4286-485F-AF36-FC769EE390DD}">
      <dsp:nvSpPr>
        <dsp:cNvPr id="0" name=""/>
        <dsp:cNvSpPr/>
      </dsp:nvSpPr>
      <dsp:spPr>
        <a:xfrm>
          <a:off x="4607673" y="749765"/>
          <a:ext cx="1300252" cy="130025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90F85-1525-4F56-9BE1-FB332CBBDD5A}">
      <dsp:nvSpPr>
        <dsp:cNvPr id="0" name=""/>
        <dsp:cNvSpPr/>
      </dsp:nvSpPr>
      <dsp:spPr>
        <a:xfrm>
          <a:off x="3813075" y="2477978"/>
          <a:ext cx="288945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2. Food environments</a:t>
          </a:r>
        </a:p>
      </dsp:txBody>
      <dsp:txXfrm>
        <a:off x="3813075" y="2477978"/>
        <a:ext cx="2889450" cy="1123593"/>
      </dsp:txXfrm>
    </dsp:sp>
    <dsp:sp modelId="{42C0EC9C-D952-4392-9260-8A7135B5D48A}">
      <dsp:nvSpPr>
        <dsp:cNvPr id="0" name=""/>
        <dsp:cNvSpPr/>
      </dsp:nvSpPr>
      <dsp:spPr>
        <a:xfrm>
          <a:off x="8002777" y="749765"/>
          <a:ext cx="1300252" cy="13002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A91A1-182D-4DE5-BF9B-1607D03F57B3}">
      <dsp:nvSpPr>
        <dsp:cNvPr id="0" name=""/>
        <dsp:cNvSpPr/>
      </dsp:nvSpPr>
      <dsp:spPr>
        <a:xfrm>
          <a:off x="7208178" y="2477978"/>
          <a:ext cx="288945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3. Influence of Food environments on diet quality</a:t>
          </a:r>
        </a:p>
      </dsp:txBody>
      <dsp:txXfrm>
        <a:off x="7208178" y="2477978"/>
        <a:ext cx="2889450" cy="1123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22:05:57.995"/>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22:05:59.53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8T22:06:53.318"/>
    </inkml:context>
    <inkml:brush xml:id="br0">
      <inkml:brushProperty name="width" value="0.10583" units="cm"/>
      <inkml:brushProperty name="height" value="0.21167" units="cm"/>
      <inkml:brushProperty name="color" value="#548235"/>
      <inkml:brushProperty name="tip" value="rectangle"/>
      <inkml:brushProperty name="rasterOp" value="maskPen"/>
      <inkml:brushProperty name="ignorePressure" value="1"/>
    </inkml:brush>
  </inkml:definitions>
  <inkml:trace contextRef="#ctx0" brushRef="#br0">1 996,'-1'76,"3"95,13-35,-1-20,-11-97,0 0,1-1,8 21,2 12,17 48,-20-68,-1 1,10 59,-11 31,-6-69,1 53,-4-105,0 0,0 0,0 0,0 0,0 1,1-1,-1 0,0 0,1 0,-1 0,0 0,1 0,-1 0,1 0,-1 0,1 0,0-1,1 3,-1-3,0 1,0 0,0-1,1 1,-1-1,0 0,0 1,1-1,-1 0,0 0,1 0,-1 0,0 0,0 0,1 0,1 0,20-5,0-1,0-1,30-14,19-5,-9 10,-44 13,-1 1,0 1,31 2,-13 0,170-1,-186 2,-1 0,0 1,0 1,33 11,-32-8,-12-5,-1 2,0-1,0 1,0 0,-1 0,8 7,-8-6,1 0,0 0,0-1,1 0,8 3,-6-3,-1-1,1 1,-1 1,0 0,0 0,-1 1,9 7,-3-2,1-1,-1-1,18 9,-12-7,3 0,0 0,0-2,1 0,40 8,-19-8,76 4,125-10,-134-5,548 2,-627-1,56-11,-7 0,82-5,-55 5,-69 5,-22 3,22 0,-27 2,0 0,0-1,24-7,-1-1,155-29,-154 34,66-5,-16 5,6-1,-11 8,43-2,-99-2,40-10,-52 9,-1-1,25-12,10-4,57-19,-92 36,-10 3,1 0,-1 0,0-1,3 0,-5 1,0 0,0 1,0-1,0 0,0 0,-1 0,1 1,0-1,0 0,-1 0,1 0,0 0,-1 0,1 0,0-3,0-1,0 0,-1 0,1 0,-1 0,0 0,0 0,-2-8,-9-37,7 36,0-4,-2 1,0 0,0 0,-2 0,0 1,-12-18,14 25,1 0,0-1,0 0,-3-10,5 7,0 0,-2-24,-2-10,6 41,0 1,-1-1,0 1,0-1,-7-9,6 10,0 0,-1-1,1 1,0-1,0 1,1-1,-1 0,1 0,1 0,-2-9,1-10,3 18,-2 0,1 1,-1-1,0 0,-1 0,1 0,-4-7,-1 2,-1-1,-1 1,-16-21,-20-31,37 51,1 1,1-1,-8-24,8 20,-12-27,-26-43,42 85,0-1,-1 1,1 0,-1 0,0 0,0 1,0-1,1 0,-2 1,1-1,0 1,0 0,0-1,-1 1,1 0,0 0,-1 1,1-1,-5 0,-3 0,0 0,-1 1,-16 1,7 1,11-2,5 1,-1-1,0 0,1 0,-6-1,9 1,0 0,0-1,-1 1,1 0,0-1,0 1,0-1,0 1,1-1,-1 1,0-1,0 0,0 1,0-1,1 0,-1 0,0 0,1 1,-1-1,0 0,1 0,-1 0,0-2,-1-5,1-1,0 1,0-1,0 0,1 0,2-9,-2-1,3-365,-4 379,1-1,-1 1,0 0,-1 0,1 0,-1 0,-3-6,2 4,0 0,-3-14,1-8,0 3,0 0,-11-30,4 35,10 17,0 1,0-1,0 0,0 0,-1-6,1 4,0-7,-2 0,-9-24,12 33,-1 1,0-1,-1 0,1 1,-1-1,1 1,-1 0,0 0,0 0,-1 0,1 0,0 1,-7-4,-46-16,38 15,3 2,1 1,-1 1,0 0,-27-1,-61 6,94-1,0 0,0 1,0 0,-15 7,-32 17,47-22,-14 7,-1-1,-30 9,46-17,0 1,1 1,-1-1,1 1,-1 1,1-1,0 1,1 0,-10 10,11-11,0-1,-1 1,1-1,-1 0,0 0,0-1,0 1,0-1,-7 1,-22 9,-35 21,59-28,1 1,-18 12,21-12,-1-1,1 0,-1-1,0 0,0 0,-15 4,10-4,-23 7,31-9,0 1,0-1,0 1,1 0,-1 1,0-1,-3 5,4-5,0-1,0 1,0-1,-1 0,1 0,-1 0,1 0,-1-1,-8 2,3-1,-5 2,-41 11,41-10,0-1,-1-1,0-1,-16 1,-64-3,44-1,46 1,-1 0,1-1,0 0,-1 0,1-1,0 0,0 0,-8-4,-2-2,-24-18,27 17,6 5,-1 0,1 1,-13-5,14 7,0-1,1-1,-1 1,1-1,0 0,0 0,0 0,-8-7,-8-16,16 20,0 0,0 0,0 0,-12-9,8 9,4 2,0 0,-1 0,1 0,0-1,-6-7,-5-11,11 15,-1 0,0 0,0 1,-14-13,3 6,2 0,0 0,0-2,2 0,-1 0,-16-30,27 41,-1 1,1-1,-1 1,1 0,-1 0,0 0,-1 1,1-1,-1 1,-4-2,-3-3,9 5,0 0,-1 0,1 0,1 0,-1 0,0-1,1 1,-4-8,-7-9,12 19,-1-1,0 0,0 1,0-1,0 1,0 0,-1-1,1 1,0 0,0 0,-1 1,1-1,-1 0,1 1,-1-1,1 1,-5 0,1 0,0 0,0 1,0-1,1 1,-1 0,-9 4,0 1,-15 10,2-2,-25 16,39-21,0-1,0-1,-27 11,-105 20,40-12,61-15,-1-2,-46 2,21-8,42-3,-31 5,-81 22,79-13,-42 4,22-4,53-11,0 0,-57-4,32 0,25 1,-36 1,63-1,1 0,0 0,-1 1,1-1,0 1,0-1,0 1,-1-1,1 1,0 0,0-1,0 1,0 0,0 0,0 0,0 0,0 0,1 0,-1 0,0 0,1 0,-1 0,0 3,-2 2,2 0,-1 0,-1 11,1-6,-1 9,2 0,0 34,0 10,0-54,-5 15,4-17,0 1,-1 10,2 129,2-76,-1 43,0-103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22:05:57.995"/>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8T22:05:59.53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8T22:06:53.318"/>
    </inkml:context>
    <inkml:brush xml:id="br0">
      <inkml:brushProperty name="width" value="0.10583" units="cm"/>
      <inkml:brushProperty name="height" value="0.21167" units="cm"/>
      <inkml:brushProperty name="color" value="#548235"/>
      <inkml:brushProperty name="tip" value="rectangle"/>
      <inkml:brushProperty name="rasterOp" value="maskPen"/>
      <inkml:brushProperty name="ignorePressure" value="1"/>
    </inkml:brush>
  </inkml:definitions>
  <inkml:trace contextRef="#ctx0" brushRef="#br0">1 996,'-1'76,"3"95,13-35,-1-20,-11-97,0 0,1-1,8 21,2 12,17 48,-20-68,-1 1,10 59,-11 31,-6-69,1 53,-4-105,0 0,0 0,0 0,0 0,0 1,1-1,-1 0,0 0,1 0,-1 0,0 0,1 0,-1 0,1 0,-1 0,1 0,0-1,1 3,-1-3,0 1,0 0,0-1,1 1,-1-1,0 0,0 1,1-1,-1 0,0 0,1 0,-1 0,0 0,0 0,1 0,1 0,20-5,0-1,0-1,30-14,19-5,-9 10,-44 13,-1 1,0 1,31 2,-13 0,170-1,-186 2,-1 0,0 1,0 1,33 11,-32-8,-12-5,-1 2,0-1,0 1,0 0,-1 0,8 7,-8-6,1 0,0 0,0-1,1 0,8 3,-6-3,-1-1,1 1,-1 1,0 0,0 0,-1 1,9 7,-3-2,1-1,-1-1,18 9,-12-7,3 0,0 0,0-2,1 0,40 8,-19-8,76 4,125-10,-134-5,548 2,-627-1,56-11,-7 0,82-5,-55 5,-69 5,-22 3,22 0,-27 2,0 0,0-1,24-7,-1-1,155-29,-154 34,66-5,-16 5,6-1,-11 8,43-2,-99-2,40-10,-52 9,-1-1,25-12,10-4,57-19,-92 36,-10 3,1 0,-1 0,0-1,3 0,-5 1,0 0,0 1,0-1,0 0,0 0,-1 0,1 1,0-1,0 0,-1 0,1 0,0 0,-1 0,1 0,0-3,0-1,0 0,-1 0,1 0,-1 0,0 0,0 0,-2-8,-9-37,7 36,0-4,-2 1,0 0,0 0,-2 0,0 1,-12-18,14 25,1 0,0-1,0 0,-3-10,5 7,0 0,-2-24,-2-10,6 41,0 1,-1-1,0 1,0-1,-7-9,6 10,0 0,-1-1,1 1,0-1,0 1,1-1,-1 0,1 0,1 0,-2-9,1-10,3 18,-2 0,1 1,-1-1,0 0,-1 0,1 0,-4-7,-1 2,-1-1,-1 1,-16-21,-20-31,37 51,1 1,1-1,-8-24,8 20,-12-27,-26-43,42 85,0-1,-1 1,1 0,-1 0,0 0,0 1,0-1,1 0,-2 1,1-1,0 1,0 0,0-1,-1 1,1 0,0 0,-1 1,1-1,-5 0,-3 0,0 0,-1 1,-16 1,7 1,11-2,5 1,-1-1,0 0,1 0,-6-1,9 1,0 0,0-1,-1 1,1 0,0-1,0 1,0-1,0 1,1-1,-1 1,0-1,0 0,0 1,0-1,1 0,-1 0,0 0,1 1,-1-1,0 0,1 0,-1 0,0-2,-1-5,1-1,0 1,0-1,0 0,1 0,2-9,-2-1,3-365,-4 379,1-1,-1 1,0 0,-1 0,1 0,-1 0,-3-6,2 4,0 0,-3-14,1-8,0 3,0 0,-11-30,4 35,10 17,0 1,0-1,0 0,0 0,-1-6,1 4,0-7,-2 0,-9-24,12 33,-1 1,0-1,-1 0,1 1,-1-1,1 1,-1 0,0 0,0 0,-1 0,1 0,0 1,-7-4,-46-16,38 15,3 2,1 1,-1 1,0 0,-27-1,-61 6,94-1,0 0,0 1,0 0,-15 7,-32 17,47-22,-14 7,-1-1,-30 9,46-17,0 1,1 1,-1-1,1 1,-1 1,1-1,0 1,1 0,-10 10,11-11,0-1,-1 1,1-1,-1 0,0 0,0-1,0 1,0-1,-7 1,-22 9,-35 21,59-28,1 1,-18 12,21-12,-1-1,1 0,-1-1,0 0,0 0,-15 4,10-4,-23 7,31-9,0 1,0-1,0 1,1 0,-1 1,0-1,-3 5,4-5,0-1,0 1,0-1,-1 0,1 0,-1 0,1 0,-1-1,-8 2,3-1,-5 2,-41 11,41-10,0-1,-1-1,0-1,-16 1,-64-3,44-1,46 1,-1 0,1-1,0 0,-1 0,1-1,0 0,0 0,-8-4,-2-2,-24-18,27 17,6 5,-1 0,1 1,-13-5,14 7,0-1,1-1,-1 1,1-1,0 0,0 0,0 0,-8-7,-8-16,16 20,0 0,0 0,0 0,-12-9,8 9,4 2,0 0,-1 0,1 0,0-1,-6-7,-5-11,11 15,-1 0,0 0,0 1,-14-13,3 6,2 0,0 0,0-2,2 0,-1 0,-16-30,27 41,-1 1,1-1,-1 1,1 0,-1 0,0 0,-1 1,1-1,-1 1,-4-2,-3-3,9 5,0 0,-1 0,1 0,1 0,-1 0,0-1,1 1,-4-8,-7-9,12 19,-1-1,0 0,0 1,0-1,0 1,0 0,-1-1,1 1,0 0,0 0,-1 1,1-1,-1 0,1 1,-1-1,1 1,-5 0,1 0,0 0,0 1,0-1,1 1,-1 0,-9 4,0 1,-15 10,2-2,-25 16,39-21,0-1,0-1,-27 11,-105 20,40-12,61-15,-1-2,-46 2,21-8,42-3,-31 5,-81 22,79-13,-42 4,22-4,53-11,0 0,-57-4,32 0,25 1,-36 1,63-1,1 0,0 0,-1 1,1-1,0 1,0-1,0 1,-1-1,1 1,0 0,0-1,0 1,0 0,0 0,0 0,0 0,0 0,1 0,-1 0,0 0,1 0,-1 0,0 3,-2 2,2 0,-1 0,-1 11,1-6,-1 9,2 0,0 34,0 10,0-54,-5 15,4-17,0 1,-1 10,2 129,2-76,-1 43,0-103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037FF69-A71F-45C1-BEE8-36EBA83DAB03}" type="datetimeFigureOut">
              <a:rPr lang="en-US" smtClean="0"/>
              <a:t>10/30/2024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26354FE-2C97-4BAA-8BE8-B6A1EAB5E3EA}" type="slidenum">
              <a:rPr lang="en-US" smtClean="0"/>
              <a:t>‹#›</a:t>
            </a:fld>
            <a:endParaRPr lang="en-US"/>
          </a:p>
        </p:txBody>
      </p:sp>
    </p:spTree>
    <p:extLst>
      <p:ext uri="{BB962C8B-B14F-4D97-AF65-F5344CB8AC3E}">
        <p14:creationId xmlns:p14="http://schemas.microsoft.com/office/powerpoint/2010/main" val="408864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354FE-2C97-4BAA-8BE8-B6A1EAB5E3EA}" type="slidenum">
              <a:rPr lang="en-US" smtClean="0"/>
              <a:t>3</a:t>
            </a:fld>
            <a:endParaRPr lang="en-US"/>
          </a:p>
        </p:txBody>
      </p:sp>
    </p:spTree>
    <p:extLst>
      <p:ext uri="{BB962C8B-B14F-4D97-AF65-F5344CB8AC3E}">
        <p14:creationId xmlns:p14="http://schemas.microsoft.com/office/powerpoint/2010/main" val="138113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45</a:t>
            </a:fld>
            <a:endParaRPr lang="en-US" dirty="0"/>
          </a:p>
        </p:txBody>
      </p:sp>
    </p:spTree>
    <p:extLst>
      <p:ext uri="{BB962C8B-B14F-4D97-AF65-F5344CB8AC3E}">
        <p14:creationId xmlns:p14="http://schemas.microsoft.com/office/powerpoint/2010/main" val="320112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fld id="{A89C7E07-3C67-C64C-8DA0-0404F6303970}" type="slidenum">
              <a:rPr lang="en-US" smtClean="0"/>
              <a:t>49</a:t>
            </a:fld>
            <a:endParaRPr lang="en-US" dirty="0"/>
          </a:p>
        </p:txBody>
      </p:sp>
    </p:spTree>
    <p:extLst>
      <p:ext uri="{BB962C8B-B14F-4D97-AF65-F5344CB8AC3E}">
        <p14:creationId xmlns:p14="http://schemas.microsoft.com/office/powerpoint/2010/main" val="3727777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61</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63</a:t>
            </a:fld>
            <a:endParaRPr lang="en-US" dirty="0"/>
          </a:p>
        </p:txBody>
      </p:sp>
    </p:spTree>
    <p:extLst>
      <p:ext uri="{BB962C8B-B14F-4D97-AF65-F5344CB8AC3E}">
        <p14:creationId xmlns:p14="http://schemas.microsoft.com/office/powerpoint/2010/main" val="501160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67</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2745" indent="-402745">
              <a:spcAft>
                <a:spcPts val="846"/>
              </a:spcAft>
            </a:pPr>
            <a:r>
              <a:rPr lang="en-US" sz="1500" dirty="0">
                <a:latin typeface="FUTURA LIGHT BT" panose="020B0402020204020303" pitchFamily="34" charset="0"/>
                <a:cs typeface="Futura Medium" panose="020B0602020204020303" pitchFamily="34" charset="-79"/>
              </a:rPr>
              <a:t>Growing body of literature on </a:t>
            </a:r>
            <a:r>
              <a:rPr lang="en-US" sz="1500" b="1" dirty="0">
                <a:solidFill>
                  <a:srgbClr val="67C521"/>
                </a:solidFill>
                <a:latin typeface="FUTURA LIGHT BT" panose="020B0402020204020303" pitchFamily="34" charset="0"/>
                <a:cs typeface="Futura Medium" panose="020B0602020204020303" pitchFamily="34" charset="-79"/>
              </a:rPr>
              <a:t>food environments</a:t>
            </a:r>
            <a:r>
              <a:rPr lang="en-US" sz="1500" dirty="0">
                <a:latin typeface="FUTURA LIGHT BT" panose="020B0402020204020303" pitchFamily="34" charset="0"/>
                <a:cs typeface="Futura Medium" panose="020B0602020204020303" pitchFamily="34" charset="-79"/>
              </a:rPr>
              <a:t>: What is available in a given space, how consumers make their food choices, and how this results in healthy or unhealthy diets.</a:t>
            </a:r>
          </a:p>
          <a:p>
            <a:pPr marL="886051" lvl="1" indent="-402745">
              <a:spcAft>
                <a:spcPts val="846"/>
              </a:spcAft>
            </a:pPr>
            <a:r>
              <a:rPr lang="en-US" sz="1500" dirty="0">
                <a:latin typeface="FUTURA LIGHT BT" panose="020B0402020204020303" pitchFamily="34" charset="0"/>
                <a:cs typeface="Futura Medium" panose="020B0602020204020303" pitchFamily="34" charset="-79"/>
              </a:rPr>
              <a:t>Focus on home food environments</a:t>
            </a:r>
          </a:p>
          <a:p>
            <a:pPr marL="402745" indent="-402745">
              <a:spcAft>
                <a:spcPts val="846"/>
              </a:spcAft>
            </a:pPr>
            <a:r>
              <a:rPr lang="en-US" sz="1500" dirty="0">
                <a:latin typeface="FUTURA LIGHT BT" panose="020B0402020204020303" pitchFamily="34" charset="0"/>
                <a:cs typeface="Futura Medium" panose="020B0602020204020303" pitchFamily="34" charset="-79"/>
              </a:rPr>
              <a:t>But people make food choices both </a:t>
            </a:r>
            <a:r>
              <a:rPr lang="en-US" sz="1500" b="1" dirty="0">
                <a:solidFill>
                  <a:srgbClr val="67C521"/>
                </a:solidFill>
                <a:latin typeface="FUTURA LIGHT BT" panose="020B0402020204020303" pitchFamily="34" charset="0"/>
                <a:cs typeface="Futura Medium" panose="020B0602020204020303" pitchFamily="34" charset="-79"/>
              </a:rPr>
              <a:t>at home &amp; away from home</a:t>
            </a:r>
            <a:r>
              <a:rPr lang="en-US" sz="1500" dirty="0">
                <a:latin typeface="FUTURA LIGHT BT" panose="020B0402020204020303" pitchFamily="34" charset="0"/>
                <a:cs typeface="Futura Medium" panose="020B0602020204020303" pitchFamily="34" charset="-79"/>
              </a:rPr>
              <a:t>.</a:t>
            </a:r>
          </a:p>
          <a:p>
            <a:pPr marL="886051" lvl="1" indent="-402745">
              <a:spcAft>
                <a:spcPts val="846"/>
              </a:spcAft>
            </a:pPr>
            <a:r>
              <a:rPr lang="en-US" sz="1500" dirty="0">
                <a:latin typeface="FUTURA LIGHT BT" panose="020B0402020204020303" pitchFamily="34" charset="0"/>
                <a:cs typeface="Futura Medium" panose="020B0602020204020303" pitchFamily="34" charset="-79"/>
              </a:rPr>
              <a:t>Urban consumers are more likely to eat away from home than rural consumers.</a:t>
            </a:r>
          </a:p>
          <a:p>
            <a:pPr marL="886051" lvl="1" indent="-402745">
              <a:spcAft>
                <a:spcPts val="846"/>
              </a:spcAft>
            </a:pPr>
            <a:r>
              <a:rPr lang="en-US" sz="1500" dirty="0">
                <a:latin typeface="FUTURA LIGHT BT" panose="020B0402020204020303" pitchFamily="34" charset="0"/>
                <a:cs typeface="Futura Medium" panose="020B0602020204020303" pitchFamily="34" charset="-79"/>
              </a:rPr>
              <a:t>Away from home environments, e.g., work and transit food environments.</a:t>
            </a:r>
          </a:p>
          <a:p>
            <a:pPr marL="886051" lvl="1" indent="-402745">
              <a:spcAft>
                <a:spcPts val="846"/>
              </a:spcAft>
            </a:pPr>
            <a:r>
              <a:rPr lang="en-US" sz="1500" dirty="0">
                <a:latin typeface="FUTURA LIGHT BT" panose="020B0402020204020303" pitchFamily="34" charset="0"/>
                <a:cs typeface="Futura Medium" panose="020B0602020204020303" pitchFamily="34" charset="-79"/>
              </a:rPr>
              <a:t>Document the complexities involved in precise estimation of food consumption.</a:t>
            </a:r>
          </a:p>
          <a:p>
            <a:pPr marL="402745" indent="-402745">
              <a:spcAft>
                <a:spcPts val="846"/>
              </a:spcAft>
            </a:pPr>
            <a:r>
              <a:rPr lang="en-US" sz="1500" dirty="0">
                <a:latin typeface="FUTURA LIGHT BT" panose="020B0402020204020303" pitchFamily="34" charset="0"/>
                <a:cs typeface="Futura Medium" panose="020B0602020204020303" pitchFamily="34" charset="-79"/>
              </a:rPr>
              <a:t>This study will </a:t>
            </a:r>
            <a:r>
              <a:rPr lang="en-US" sz="1500" b="1" dirty="0">
                <a:solidFill>
                  <a:srgbClr val="67C521"/>
                </a:solidFill>
                <a:latin typeface="FUTURA LIGHT BT" panose="020B0402020204020303" pitchFamily="34" charset="0"/>
                <a:cs typeface="Futura Medium" panose="020B0602020204020303" pitchFamily="34" charset="-79"/>
              </a:rPr>
              <a:t>inform nutrition policies </a:t>
            </a:r>
            <a:r>
              <a:rPr lang="en-US" sz="1500" dirty="0">
                <a:latin typeface="FUTURA LIGHT BT" panose="020B0402020204020303" pitchFamily="34" charset="0"/>
                <a:cs typeface="Futura Medium" panose="020B0602020204020303" pitchFamily="34" charset="-79"/>
              </a:rPr>
              <a:t>that aim to improve access to healthier foods and/or reduce access to unhealthy foods—in other words, to shape the food environments that influence food decisions.</a:t>
            </a:r>
          </a:p>
          <a:p>
            <a:endParaRPr lang="en-US" dirty="0"/>
          </a:p>
          <a:p>
            <a:r>
              <a:rPr lang="en-US" dirty="0"/>
              <a:t>Pingali, P. (2007). Westernization of Asian diets and the transformation of food systems:</a:t>
            </a:r>
          </a:p>
          <a:p>
            <a:r>
              <a:rPr lang="en-US" dirty="0"/>
              <a:t>Implications for research and policy. Food Policy, 32(3), 281–298.</a:t>
            </a:r>
          </a:p>
          <a:p>
            <a:endParaRPr lang="en-US" dirty="0"/>
          </a:p>
          <a:p>
            <a:r>
              <a:rPr lang="en-US" dirty="0"/>
              <a:t>Popkin, B. M. (2006). Global nutrition dynamics: The world is shifting rapidly toward a diet</a:t>
            </a:r>
          </a:p>
          <a:p>
            <a:r>
              <a:rPr lang="en-US" dirty="0"/>
              <a:t>linked with noncommunicable diseases. American Journal of Clinical Nutrition, 84(2),</a:t>
            </a:r>
          </a:p>
          <a:p>
            <a:r>
              <a:rPr lang="en-US" dirty="0"/>
              <a:t>289–298.</a:t>
            </a:r>
          </a:p>
          <a:p>
            <a:r>
              <a:rPr lang="en-US" dirty="0"/>
              <a:t>Popkin, B. M., Adair, L. S., &amp; Ng, S. W. (2012). Global nutrition transition and the pandemic of</a:t>
            </a:r>
          </a:p>
          <a:p>
            <a:r>
              <a:rPr lang="en-US" dirty="0"/>
              <a:t>obesity in developing countries. Nutrition Reviews, 70(1), 3–21.</a:t>
            </a:r>
          </a:p>
          <a:p>
            <a:endParaRPr lang="en-US" dirty="0"/>
          </a:p>
          <a:p>
            <a:r>
              <a:rPr lang="en-US" dirty="0"/>
              <a:t>The Nutrition Transition in Developing Asia: Dietary Change,</a:t>
            </a:r>
          </a:p>
          <a:p>
            <a:r>
              <a:rPr lang="en-US" dirty="0"/>
              <a:t>Drivers and Health Impacts . . . . . . . . . . . . . . . . . . . . . . . . . . . . . . . . . . . . 83</a:t>
            </a:r>
          </a:p>
          <a:p>
            <a:r>
              <a:rPr lang="en-US" dirty="0"/>
              <a:t>Matthew Kelly</a:t>
            </a:r>
          </a:p>
        </p:txBody>
      </p:sp>
      <p:sp>
        <p:nvSpPr>
          <p:cNvPr id="4" name="Slide Number Placeholder 3"/>
          <p:cNvSpPr>
            <a:spLocks noGrp="1"/>
          </p:cNvSpPr>
          <p:nvPr>
            <p:ph type="sldNum" sz="quarter" idx="5"/>
          </p:nvPr>
        </p:nvSpPr>
        <p:spPr/>
        <p:txBody>
          <a:bodyPr/>
          <a:lstStyle/>
          <a:p>
            <a:fld id="{B6A4BFF7-030A-1145-AC9C-798D044480FE}" type="slidenum">
              <a:rPr lang="en-US" smtClean="0"/>
              <a:t>4</a:t>
            </a:fld>
            <a:endParaRPr lang="en-US"/>
          </a:p>
        </p:txBody>
      </p:sp>
    </p:spTree>
    <p:extLst>
      <p:ext uri="{BB962C8B-B14F-4D97-AF65-F5344CB8AC3E}">
        <p14:creationId xmlns:p14="http://schemas.microsoft.com/office/powerpoint/2010/main" val="371351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2745" indent="-402745">
              <a:spcAft>
                <a:spcPts val="846"/>
              </a:spcAft>
            </a:pPr>
            <a:r>
              <a:rPr lang="en-US" sz="1500" dirty="0">
                <a:latin typeface="FUTURA LIGHT BT" panose="020B0402020204020303" pitchFamily="34" charset="0"/>
                <a:cs typeface="Futura Medium" panose="020B0602020204020303" pitchFamily="34" charset="-79"/>
              </a:rPr>
              <a:t>Growing body of literature on </a:t>
            </a:r>
            <a:r>
              <a:rPr lang="en-US" sz="1500" b="1" dirty="0">
                <a:solidFill>
                  <a:srgbClr val="67C521"/>
                </a:solidFill>
                <a:latin typeface="FUTURA LIGHT BT" panose="020B0402020204020303" pitchFamily="34" charset="0"/>
                <a:cs typeface="Futura Medium" panose="020B0602020204020303" pitchFamily="34" charset="-79"/>
              </a:rPr>
              <a:t>food environments</a:t>
            </a:r>
            <a:r>
              <a:rPr lang="en-US" sz="1500" dirty="0">
                <a:latin typeface="FUTURA LIGHT BT" panose="020B0402020204020303" pitchFamily="34" charset="0"/>
                <a:cs typeface="Futura Medium" panose="020B0602020204020303" pitchFamily="34" charset="-79"/>
              </a:rPr>
              <a:t>: What is available in a given space, how consumers make their food choices, and how this results in healthy or unhealthy diets.</a:t>
            </a:r>
          </a:p>
          <a:p>
            <a:pPr marL="886051" lvl="1" indent="-402745">
              <a:spcAft>
                <a:spcPts val="846"/>
              </a:spcAft>
            </a:pPr>
            <a:r>
              <a:rPr lang="en-US" sz="1500" dirty="0">
                <a:latin typeface="FUTURA LIGHT BT" panose="020B0402020204020303" pitchFamily="34" charset="0"/>
                <a:cs typeface="Futura Medium" panose="020B0602020204020303" pitchFamily="34" charset="-79"/>
              </a:rPr>
              <a:t>Focus on home food environments</a:t>
            </a:r>
          </a:p>
          <a:p>
            <a:pPr marL="402745" indent="-402745">
              <a:spcAft>
                <a:spcPts val="846"/>
              </a:spcAft>
            </a:pPr>
            <a:r>
              <a:rPr lang="en-US" sz="1500" dirty="0">
                <a:latin typeface="FUTURA LIGHT BT" panose="020B0402020204020303" pitchFamily="34" charset="0"/>
                <a:cs typeface="Futura Medium" panose="020B0602020204020303" pitchFamily="34" charset="-79"/>
              </a:rPr>
              <a:t>But people make food choices both </a:t>
            </a:r>
            <a:r>
              <a:rPr lang="en-US" sz="1500" b="1" dirty="0">
                <a:solidFill>
                  <a:srgbClr val="67C521"/>
                </a:solidFill>
                <a:latin typeface="FUTURA LIGHT BT" panose="020B0402020204020303" pitchFamily="34" charset="0"/>
                <a:cs typeface="Futura Medium" panose="020B0602020204020303" pitchFamily="34" charset="-79"/>
              </a:rPr>
              <a:t>at home &amp; away from home</a:t>
            </a:r>
            <a:r>
              <a:rPr lang="en-US" sz="1500" dirty="0">
                <a:latin typeface="FUTURA LIGHT BT" panose="020B0402020204020303" pitchFamily="34" charset="0"/>
                <a:cs typeface="Futura Medium" panose="020B0602020204020303" pitchFamily="34" charset="-79"/>
              </a:rPr>
              <a:t>.</a:t>
            </a:r>
          </a:p>
          <a:p>
            <a:pPr marL="886051" lvl="1" indent="-402745">
              <a:spcAft>
                <a:spcPts val="846"/>
              </a:spcAft>
            </a:pPr>
            <a:r>
              <a:rPr lang="en-US" sz="1500" dirty="0">
                <a:latin typeface="FUTURA LIGHT BT" panose="020B0402020204020303" pitchFamily="34" charset="0"/>
                <a:cs typeface="Futura Medium" panose="020B0602020204020303" pitchFamily="34" charset="-79"/>
              </a:rPr>
              <a:t>Urban consumers are more likely to eat away from home than rural consumers.</a:t>
            </a:r>
          </a:p>
          <a:p>
            <a:pPr marL="886051" lvl="1" indent="-402745">
              <a:spcAft>
                <a:spcPts val="846"/>
              </a:spcAft>
            </a:pPr>
            <a:r>
              <a:rPr lang="en-US" sz="1500" dirty="0">
                <a:latin typeface="FUTURA LIGHT BT" panose="020B0402020204020303" pitchFamily="34" charset="0"/>
                <a:cs typeface="Futura Medium" panose="020B0602020204020303" pitchFamily="34" charset="-79"/>
              </a:rPr>
              <a:t>Away from home environments, e.g., work and transit food environments.</a:t>
            </a:r>
          </a:p>
          <a:p>
            <a:pPr marL="886051" lvl="1" indent="-402745">
              <a:spcAft>
                <a:spcPts val="846"/>
              </a:spcAft>
            </a:pPr>
            <a:r>
              <a:rPr lang="en-US" sz="1500" dirty="0">
                <a:latin typeface="FUTURA LIGHT BT" panose="020B0402020204020303" pitchFamily="34" charset="0"/>
                <a:cs typeface="Futura Medium" panose="020B0602020204020303" pitchFamily="34" charset="-79"/>
              </a:rPr>
              <a:t>Document the complexities involved in precise estimation of food consumption.</a:t>
            </a:r>
          </a:p>
          <a:p>
            <a:pPr marL="402745" indent="-402745">
              <a:spcAft>
                <a:spcPts val="846"/>
              </a:spcAft>
            </a:pPr>
            <a:r>
              <a:rPr lang="en-US" sz="1500" dirty="0">
                <a:latin typeface="FUTURA LIGHT BT" panose="020B0402020204020303" pitchFamily="34" charset="0"/>
                <a:cs typeface="Futura Medium" panose="020B0602020204020303" pitchFamily="34" charset="-79"/>
              </a:rPr>
              <a:t>This study will </a:t>
            </a:r>
            <a:r>
              <a:rPr lang="en-US" sz="1500" b="1" dirty="0">
                <a:solidFill>
                  <a:srgbClr val="67C521"/>
                </a:solidFill>
                <a:latin typeface="FUTURA LIGHT BT" panose="020B0402020204020303" pitchFamily="34" charset="0"/>
                <a:cs typeface="Futura Medium" panose="020B0602020204020303" pitchFamily="34" charset="-79"/>
              </a:rPr>
              <a:t>inform nutrition policies </a:t>
            </a:r>
            <a:r>
              <a:rPr lang="en-US" sz="1500" dirty="0">
                <a:latin typeface="FUTURA LIGHT BT" panose="020B0402020204020303" pitchFamily="34" charset="0"/>
                <a:cs typeface="Futura Medium" panose="020B0602020204020303" pitchFamily="34" charset="-79"/>
              </a:rPr>
              <a:t>that aim to improve access to healthier foods and/or reduce access to unhealthy foods—in other words, to shape the food environments that influence food decisions.</a:t>
            </a:r>
          </a:p>
          <a:p>
            <a:endParaRPr lang="en-US" dirty="0"/>
          </a:p>
          <a:p>
            <a:r>
              <a:rPr lang="en-US" dirty="0"/>
              <a:t>Pingali, P. (2007). Westernization of Asian diets and the transformation of food systems:</a:t>
            </a:r>
          </a:p>
          <a:p>
            <a:r>
              <a:rPr lang="en-US" dirty="0"/>
              <a:t>Implications for research and policy. Food Policy, 32(3), 281–298.</a:t>
            </a:r>
          </a:p>
          <a:p>
            <a:endParaRPr lang="en-US" dirty="0"/>
          </a:p>
          <a:p>
            <a:r>
              <a:rPr lang="en-US" dirty="0"/>
              <a:t>Popkin, B. M. (2006). Global nutrition dynamics: The world is shifting rapidly toward a diet</a:t>
            </a:r>
          </a:p>
          <a:p>
            <a:r>
              <a:rPr lang="en-US" dirty="0"/>
              <a:t>linked with noncommunicable diseases. American Journal of Clinical Nutrition, 84(2),</a:t>
            </a:r>
          </a:p>
          <a:p>
            <a:r>
              <a:rPr lang="en-US" dirty="0"/>
              <a:t>289–298.</a:t>
            </a:r>
          </a:p>
          <a:p>
            <a:r>
              <a:rPr lang="en-US" dirty="0"/>
              <a:t>Popkin, B. M., Adair, L. S., &amp; Ng, S. W. (2012). Global nutrition transition and the pandemic of</a:t>
            </a:r>
          </a:p>
          <a:p>
            <a:r>
              <a:rPr lang="en-US" dirty="0"/>
              <a:t>obesity in developing countries. Nutrition Reviews, 70(1), 3–21.</a:t>
            </a:r>
          </a:p>
          <a:p>
            <a:endParaRPr lang="en-US" dirty="0"/>
          </a:p>
          <a:p>
            <a:r>
              <a:rPr lang="en-US" dirty="0"/>
              <a:t>The Nutrition Transition in Developing Asia: Dietary Change,</a:t>
            </a:r>
          </a:p>
          <a:p>
            <a:r>
              <a:rPr lang="en-US" dirty="0"/>
              <a:t>Drivers and Health Impacts . . . . . . . . . . . . . . . . . . . . . . . . . . . . . . . . . . . . 83</a:t>
            </a:r>
          </a:p>
          <a:p>
            <a:r>
              <a:rPr lang="en-US" dirty="0"/>
              <a:t>Matthew Kelly</a:t>
            </a:r>
          </a:p>
        </p:txBody>
      </p:sp>
      <p:sp>
        <p:nvSpPr>
          <p:cNvPr id="4" name="Slide Number Placeholder 3"/>
          <p:cNvSpPr>
            <a:spLocks noGrp="1"/>
          </p:cNvSpPr>
          <p:nvPr>
            <p:ph type="sldNum" sz="quarter" idx="5"/>
          </p:nvPr>
        </p:nvSpPr>
        <p:spPr/>
        <p:txBody>
          <a:bodyPr/>
          <a:lstStyle/>
          <a:p>
            <a:fld id="{B6A4BFF7-030A-1145-AC9C-798D044480FE}" type="slidenum">
              <a:rPr lang="en-US" smtClean="0"/>
              <a:t>5</a:t>
            </a:fld>
            <a:endParaRPr lang="en-US"/>
          </a:p>
        </p:txBody>
      </p:sp>
    </p:spTree>
    <p:extLst>
      <p:ext uri="{BB962C8B-B14F-4D97-AF65-F5344CB8AC3E}">
        <p14:creationId xmlns:p14="http://schemas.microsoft.com/office/powerpoint/2010/main" val="253028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2745" indent="-402745">
              <a:spcAft>
                <a:spcPts val="846"/>
              </a:spcAft>
            </a:pPr>
            <a:endParaRPr lang="en-US" dirty="0"/>
          </a:p>
        </p:txBody>
      </p:sp>
      <p:sp>
        <p:nvSpPr>
          <p:cNvPr id="4" name="Slide Number Placeholder 3"/>
          <p:cNvSpPr>
            <a:spLocks noGrp="1"/>
          </p:cNvSpPr>
          <p:nvPr>
            <p:ph type="sldNum" sz="quarter" idx="5"/>
          </p:nvPr>
        </p:nvSpPr>
        <p:spPr/>
        <p:txBody>
          <a:bodyPr/>
          <a:lstStyle/>
          <a:p>
            <a:fld id="{B6A4BFF7-030A-1145-AC9C-798D044480FE}" type="slidenum">
              <a:rPr lang="en-US" smtClean="0"/>
              <a:t>6</a:t>
            </a:fld>
            <a:endParaRPr lang="en-US"/>
          </a:p>
        </p:txBody>
      </p:sp>
    </p:spTree>
    <p:extLst>
      <p:ext uri="{BB962C8B-B14F-4D97-AF65-F5344CB8AC3E}">
        <p14:creationId xmlns:p14="http://schemas.microsoft.com/office/powerpoint/2010/main" val="334179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354FE-2C97-4BAA-8BE8-B6A1EAB5E3EA}" type="slidenum">
              <a:rPr lang="en-US" smtClean="0"/>
              <a:t>7</a:t>
            </a:fld>
            <a:endParaRPr lang="en-US"/>
          </a:p>
        </p:txBody>
      </p:sp>
    </p:spTree>
    <p:extLst>
      <p:ext uri="{BB962C8B-B14F-4D97-AF65-F5344CB8AC3E}">
        <p14:creationId xmlns:p14="http://schemas.microsoft.com/office/powerpoint/2010/main" val="301738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4BFF7-030A-1145-AC9C-798D044480FE}" type="slidenum">
              <a:rPr lang="en-US" smtClean="0"/>
              <a:t>12</a:t>
            </a:fld>
            <a:endParaRPr lang="en-US"/>
          </a:p>
        </p:txBody>
      </p:sp>
    </p:spTree>
    <p:extLst>
      <p:ext uri="{BB962C8B-B14F-4D97-AF65-F5344CB8AC3E}">
        <p14:creationId xmlns:p14="http://schemas.microsoft.com/office/powerpoint/2010/main" val="347120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354FE-2C97-4BAA-8BE8-B6A1EAB5E3EA}" type="slidenum">
              <a:rPr lang="en-US" smtClean="0"/>
              <a:t>37</a:t>
            </a:fld>
            <a:endParaRPr lang="en-US"/>
          </a:p>
        </p:txBody>
      </p:sp>
    </p:spTree>
    <p:extLst>
      <p:ext uri="{BB962C8B-B14F-4D97-AF65-F5344CB8AC3E}">
        <p14:creationId xmlns:p14="http://schemas.microsoft.com/office/powerpoint/2010/main" val="1814932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42</a:t>
            </a:fld>
            <a:endParaRPr lang="en-US" dirty="0"/>
          </a:p>
        </p:txBody>
      </p:sp>
    </p:spTree>
    <p:extLst>
      <p:ext uri="{BB962C8B-B14F-4D97-AF65-F5344CB8AC3E}">
        <p14:creationId xmlns:p14="http://schemas.microsoft.com/office/powerpoint/2010/main" val="311341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99F3BA-01BC-4876-A1A0-17136702E911}"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381920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9F3BA-01BC-4876-A1A0-17136702E911}"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159154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9F3BA-01BC-4876-A1A0-17136702E911}"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122324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03155"/>
            <a:ext cx="10972800" cy="875092"/>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2 columns</a:t>
            </a:r>
          </a:p>
        </p:txBody>
      </p:sp>
      <p:sp>
        <p:nvSpPr>
          <p:cNvPr id="3" name="Content Placeholder 2"/>
          <p:cNvSpPr>
            <a:spLocks noGrp="1"/>
          </p:cNvSpPr>
          <p:nvPr>
            <p:ph idx="1"/>
          </p:nvPr>
        </p:nvSpPr>
        <p:spPr>
          <a:xfrm>
            <a:off x="609600" y="2059668"/>
            <a:ext cx="5267605" cy="4296683"/>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Gotham Book"/>
                <a:cs typeface="Gotham Book"/>
              </a:defRPr>
            </a:lvl1pPr>
            <a:lvl2pPr>
              <a:buClr>
                <a:schemeClr val="tx1">
                  <a:lumMod val="75000"/>
                  <a:lumOff val="25000"/>
                </a:schemeClr>
              </a:buClr>
              <a:buSzPct val="85000"/>
              <a:buFont typeface="Arial"/>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5EF9C3D3-32A9-5C4F-A510-A67F834939EE}" type="datetime1">
              <a:t>10/30/2024</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a:p>
        </p:txBody>
      </p:sp>
      <p:sp>
        <p:nvSpPr>
          <p:cNvPr id="8" name="Content Placeholder 2"/>
          <p:cNvSpPr>
            <a:spLocks noGrp="1"/>
          </p:cNvSpPr>
          <p:nvPr>
            <p:ph idx="13"/>
          </p:nvPr>
        </p:nvSpPr>
        <p:spPr>
          <a:xfrm>
            <a:off x="6314795" y="2059668"/>
            <a:ext cx="5267605" cy="4296683"/>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6969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9698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11837297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wo Content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714096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2">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2643639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8112596"/>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25654688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able 2">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4653895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9F3BA-01BC-4876-A1A0-17136702E911}"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464666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Content and Tabl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78459664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Content and Pictur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90141848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99F3BA-01BC-4876-A1A0-17136702E911}"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230615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9F3BA-01BC-4876-A1A0-17136702E911}"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21744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99F3BA-01BC-4876-A1A0-17136702E911}" type="datetimeFigureOut">
              <a:rPr lang="en-US" smtClean="0"/>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60587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99F3BA-01BC-4876-A1A0-17136702E911}"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4102375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9F3BA-01BC-4876-A1A0-17136702E911}"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294748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99F3BA-01BC-4876-A1A0-17136702E911}"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81637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99F3BA-01BC-4876-A1A0-17136702E911}"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46488-20AF-4113-ACBB-865F9683EA9A}" type="slidenum">
              <a:rPr lang="en-US" smtClean="0"/>
              <a:t>‹#›</a:t>
            </a:fld>
            <a:endParaRPr lang="en-US"/>
          </a:p>
        </p:txBody>
      </p:sp>
    </p:spTree>
    <p:extLst>
      <p:ext uri="{BB962C8B-B14F-4D97-AF65-F5344CB8AC3E}">
        <p14:creationId xmlns:p14="http://schemas.microsoft.com/office/powerpoint/2010/main" val="35859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99F3BA-01BC-4876-A1A0-17136702E911}" type="datetimeFigureOut">
              <a:rPr lang="en-US" smtClean="0"/>
              <a:t>10/30/2024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246488-20AF-4113-ACBB-865F9683EA9A}" type="slidenum">
              <a:rPr lang="en-US" smtClean="0"/>
              <a:t>‹#›</a:t>
            </a:fld>
            <a:endParaRPr lang="en-US"/>
          </a:p>
        </p:txBody>
      </p:sp>
    </p:spTree>
    <p:extLst>
      <p:ext uri="{BB962C8B-B14F-4D97-AF65-F5344CB8AC3E}">
        <p14:creationId xmlns:p14="http://schemas.microsoft.com/office/powerpoint/2010/main" val="9531834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20.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7" Type="http://schemas.openxmlformats.org/officeDocument/2006/relationships/customXml" Target="../ink/ink6.xml"/><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hyperlink" Target="mailto:maredia@msu.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mailto:maredia@msu.edu" TargetMode="External"/><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D586-7C30-3666-2AEA-44E7B676C34C}"/>
              </a:ext>
            </a:extLst>
          </p:cNvPr>
          <p:cNvSpPr>
            <a:spLocks noGrp="1"/>
          </p:cNvSpPr>
          <p:nvPr>
            <p:ph type="ctrTitle"/>
          </p:nvPr>
        </p:nvSpPr>
        <p:spPr>
          <a:xfrm>
            <a:off x="1524000" y="827976"/>
            <a:ext cx="9144000" cy="2387600"/>
          </a:xfrm>
        </p:spPr>
        <p:txBody>
          <a:bodyPr>
            <a:noAutofit/>
          </a:bodyPr>
          <a:lstStyle/>
          <a:p>
            <a:r>
              <a:rPr lang="en-US" sz="3600" dirty="0"/>
              <a:t>From Rural Farmers’ Policy Preferences to Urban Consumers’ Food Choices: Exploring Kenyan </a:t>
            </a:r>
            <a:r>
              <a:rPr lang="en-US" sz="3600" dirty="0" err="1"/>
              <a:t>AgriFood</a:t>
            </a:r>
            <a:r>
              <a:rPr lang="en-US" sz="3600" dirty="0"/>
              <a:t> System Challenges through Diverse Approaches and Methods </a:t>
            </a:r>
          </a:p>
        </p:txBody>
      </p:sp>
      <p:sp>
        <p:nvSpPr>
          <p:cNvPr id="3" name="Subtitle 2">
            <a:extLst>
              <a:ext uri="{FF2B5EF4-FFF2-40B4-BE49-F238E27FC236}">
                <a16:creationId xmlns:a16="http://schemas.microsoft.com/office/drawing/2014/main" id="{0CC2817E-C67B-60CC-9E00-D135844805A1}"/>
              </a:ext>
            </a:extLst>
          </p:cNvPr>
          <p:cNvSpPr>
            <a:spLocks noGrp="1"/>
          </p:cNvSpPr>
          <p:nvPr>
            <p:ph type="subTitle" idx="1"/>
          </p:nvPr>
        </p:nvSpPr>
        <p:spPr>
          <a:xfrm>
            <a:off x="1524000" y="3602038"/>
            <a:ext cx="9144000" cy="2855912"/>
          </a:xfrm>
        </p:spPr>
        <p:txBody>
          <a:bodyPr>
            <a:normAutofit/>
          </a:bodyPr>
          <a:lstStyle/>
          <a:p>
            <a:r>
              <a:rPr lang="en-US" b="1" dirty="0"/>
              <a:t>Mywish K. Maredia</a:t>
            </a:r>
          </a:p>
          <a:p>
            <a:r>
              <a:rPr lang="en-US" b="1" dirty="0"/>
              <a:t>Michigan State University</a:t>
            </a:r>
          </a:p>
          <a:p>
            <a:endParaRPr lang="en-US" b="1" dirty="0"/>
          </a:p>
          <a:p>
            <a:r>
              <a:rPr lang="en-US" b="1" dirty="0"/>
              <a:t>Research Seminar at:</a:t>
            </a:r>
          </a:p>
          <a:p>
            <a:r>
              <a:rPr lang="en-US" b="1" dirty="0"/>
              <a:t>Department of Agricultural Economics, University of Nairobi</a:t>
            </a:r>
          </a:p>
          <a:p>
            <a:r>
              <a:rPr lang="en-US" b="1" dirty="0"/>
              <a:t>October 31, 2024</a:t>
            </a:r>
          </a:p>
        </p:txBody>
      </p:sp>
      <p:grpSp>
        <p:nvGrpSpPr>
          <p:cNvPr id="4" name="Masthead" descr="Green bar with white Michigan State University logo">
            <a:extLst>
              <a:ext uri="{FF2B5EF4-FFF2-40B4-BE49-F238E27FC236}">
                <a16:creationId xmlns:a16="http://schemas.microsoft.com/office/drawing/2014/main" id="{B4B75684-2B9F-98F9-1C1F-739D548DF90C}"/>
              </a:ext>
            </a:extLst>
          </p:cNvPr>
          <p:cNvGrpSpPr/>
          <p:nvPr/>
        </p:nvGrpSpPr>
        <p:grpSpPr>
          <a:xfrm>
            <a:off x="0" y="0"/>
            <a:ext cx="12192000" cy="720090"/>
            <a:chOff x="0" y="0"/>
            <a:chExt cx="9144000" cy="525931"/>
          </a:xfrm>
        </p:grpSpPr>
        <p:sp>
          <p:nvSpPr>
            <p:cNvPr id="5" name="Rectangle 4">
              <a:extLst>
                <a:ext uri="{FF2B5EF4-FFF2-40B4-BE49-F238E27FC236}">
                  <a16:creationId xmlns:a16="http://schemas.microsoft.com/office/drawing/2014/main" id="{CC239FCE-39AC-676E-79E4-673886743220}"/>
                </a:ext>
                <a:ext uri="{C183D7F6-B498-43B3-948B-1728B52AA6E4}">
                  <adec:decorative xmlns:adec="http://schemas.microsoft.com/office/drawing/2017/decorative" val="1"/>
                </a:ext>
              </a:extLst>
            </p:cNvPr>
            <p:cNvSpPr/>
            <p:nvPr userDrawn="1"/>
          </p:nvSpPr>
          <p:spPr>
            <a:xfrm>
              <a:off x="0" y="480212"/>
              <a:ext cx="9144000" cy="45719"/>
            </a:xfrm>
            <a:prstGeom prst="rect">
              <a:avLst/>
            </a:prstGeom>
            <a:solidFill>
              <a:srgbClr val="67C52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A4DE83-64C7-B3E4-E5AF-F271E1171B0D}"/>
                </a:ext>
                <a:ext uri="{C183D7F6-B498-43B3-948B-1728B52AA6E4}">
                  <adec:decorative xmlns:adec="http://schemas.microsoft.com/office/drawing/2017/decorative" val="1"/>
                </a:ext>
              </a:extLst>
            </p:cNvPr>
            <p:cNvSpPr/>
            <p:nvPr userDrawn="1"/>
          </p:nvSpPr>
          <p:spPr>
            <a:xfrm>
              <a:off x="0" y="0"/>
              <a:ext cx="9144000" cy="490559"/>
            </a:xfrm>
            <a:prstGeom prst="rect">
              <a:avLst/>
            </a:prstGeom>
            <a:solidFill>
              <a:srgbClr val="18453B"/>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Michigan State University logo">
              <a:extLst>
                <a:ext uri="{FF2B5EF4-FFF2-40B4-BE49-F238E27FC236}">
                  <a16:creationId xmlns:a16="http://schemas.microsoft.com/office/drawing/2014/main" id="{54F1A8F7-70D4-F4F3-5C7E-F26E68B30995}"/>
                </a:ext>
              </a:extLst>
            </p:cNvPr>
            <p:cNvPicPr>
              <a:picLocks noChangeAspect="1"/>
            </p:cNvPicPr>
            <p:nvPr userDrawn="1"/>
          </p:nvPicPr>
          <p:blipFill>
            <a:blip r:embed="rId2"/>
            <a:stretch>
              <a:fillRect/>
            </a:stretch>
          </p:blipFill>
          <p:spPr>
            <a:xfrm>
              <a:off x="6109791" y="124350"/>
              <a:ext cx="2914883" cy="246063"/>
            </a:xfrm>
            <a:prstGeom prst="rect">
              <a:avLst/>
            </a:prstGeom>
          </p:spPr>
        </p:pic>
      </p:grpSp>
    </p:spTree>
    <p:extLst>
      <p:ext uri="{BB962C8B-B14F-4D97-AF65-F5344CB8AC3E}">
        <p14:creationId xmlns:p14="http://schemas.microsoft.com/office/powerpoint/2010/main" val="609741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4E64-25D7-DC15-A3A7-8B7199716AD9}"/>
              </a:ext>
            </a:extLst>
          </p:cNvPr>
          <p:cNvSpPr>
            <a:spLocks noGrp="1"/>
          </p:cNvSpPr>
          <p:nvPr>
            <p:ph type="title"/>
          </p:nvPr>
        </p:nvSpPr>
        <p:spPr/>
        <p:txBody>
          <a:bodyPr/>
          <a:lstStyle/>
          <a:p>
            <a:r>
              <a:rPr lang="en-US" dirty="0"/>
              <a:t>Outline</a:t>
            </a:r>
          </a:p>
        </p:txBody>
      </p:sp>
      <p:graphicFrame>
        <p:nvGraphicFramePr>
          <p:cNvPr id="9" name="Content Placeholder 2">
            <a:extLst>
              <a:ext uri="{FF2B5EF4-FFF2-40B4-BE49-F238E27FC236}">
                <a16:creationId xmlns:a16="http://schemas.microsoft.com/office/drawing/2014/main" id="{62B5305E-DD29-7B41-E9BC-C77702BB990B}"/>
              </a:ext>
            </a:extLst>
          </p:cNvPr>
          <p:cNvGraphicFramePr>
            <a:graphicFrameLocks noGrp="1"/>
          </p:cNvGraphicFramePr>
          <p:nvPr>
            <p:ph idx="1"/>
            <p:extLst>
              <p:ext uri="{D42A27DB-BD31-4B8C-83A1-F6EECF244321}">
                <p14:modId xmlns:p14="http://schemas.microsoft.com/office/powerpoint/2010/main" val="5475666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Brace 2">
            <a:extLst>
              <a:ext uri="{FF2B5EF4-FFF2-40B4-BE49-F238E27FC236}">
                <a16:creationId xmlns:a16="http://schemas.microsoft.com/office/drawing/2014/main" id="{BD62C22E-6D8B-AFE8-1FCD-C4532E6719BA}"/>
              </a:ext>
            </a:extLst>
          </p:cNvPr>
          <p:cNvSpPr/>
          <p:nvPr/>
        </p:nvSpPr>
        <p:spPr>
          <a:xfrm rot="5400000">
            <a:off x="4206240" y="2548890"/>
            <a:ext cx="617220" cy="5989320"/>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51AD61CE-4019-1189-777B-68DC25FB0F3B}"/>
              </a:ext>
            </a:extLst>
          </p:cNvPr>
          <p:cNvSpPr txBox="1"/>
          <p:nvPr/>
        </p:nvSpPr>
        <p:spPr>
          <a:xfrm>
            <a:off x="1691640" y="5909310"/>
            <a:ext cx="5646420" cy="830997"/>
          </a:xfrm>
          <a:prstGeom prst="rect">
            <a:avLst/>
          </a:prstGeom>
          <a:noFill/>
        </p:spPr>
        <p:txBody>
          <a:bodyPr wrap="square" rtlCol="0">
            <a:spAutoFit/>
          </a:bodyPr>
          <a:lstStyle/>
          <a:p>
            <a:pPr algn="ctr"/>
            <a:r>
              <a:rPr lang="en-US" sz="2400" b="1" dirty="0">
                <a:solidFill>
                  <a:schemeClr val="accent4">
                    <a:lumMod val="50000"/>
                  </a:schemeClr>
                </a:solidFill>
              </a:rPr>
              <a:t>What we did and what we found (descriptive results)</a:t>
            </a:r>
          </a:p>
        </p:txBody>
      </p:sp>
    </p:spTree>
    <p:extLst>
      <p:ext uri="{BB962C8B-B14F-4D97-AF65-F5344CB8AC3E}">
        <p14:creationId xmlns:p14="http://schemas.microsoft.com/office/powerpoint/2010/main" val="32707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p view of spices in containers">
            <a:extLst>
              <a:ext uri="{FF2B5EF4-FFF2-40B4-BE49-F238E27FC236}">
                <a16:creationId xmlns:a16="http://schemas.microsoft.com/office/drawing/2014/main" id="{D9049F17-DA6F-F48A-B3F4-72B15A21C003}"/>
              </a:ext>
            </a:extLst>
          </p:cNvPr>
          <p:cNvPicPr>
            <a:picLocks noChangeAspect="1"/>
          </p:cNvPicPr>
          <p:nvPr/>
        </p:nvPicPr>
        <p:blipFill rotWithShape="1">
          <a:blip r:embed="rId2"/>
          <a:srcRect t="6476" r="9089" b="10376"/>
          <a:stretch/>
        </p:blipFill>
        <p:spPr>
          <a:xfrm>
            <a:off x="4374292" y="10"/>
            <a:ext cx="7817708" cy="6857990"/>
          </a:xfrm>
          <a:prstGeom prst="rect">
            <a:avLst/>
          </a:prstGeom>
          <a:noFill/>
        </p:spPr>
      </p:pic>
      <p:sp>
        <p:nvSpPr>
          <p:cNvPr id="2" name="Title 1">
            <a:extLst>
              <a:ext uri="{FF2B5EF4-FFF2-40B4-BE49-F238E27FC236}">
                <a16:creationId xmlns:a16="http://schemas.microsoft.com/office/drawing/2014/main" id="{65AEB2AB-70A7-4B19-2A1C-AD64F5E950B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1. Diet Quality</a:t>
            </a:r>
          </a:p>
        </p:txBody>
      </p:sp>
      <p:sp>
        <p:nvSpPr>
          <p:cNvPr id="9" name="Slide Number Placeholder 3">
            <a:extLst>
              <a:ext uri="{FF2B5EF4-FFF2-40B4-BE49-F238E27FC236}">
                <a16:creationId xmlns:a16="http://schemas.microsoft.com/office/drawing/2014/main" id="{941173B3-DF56-28D6-2460-DD79C70AE331}"/>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14362E17-3E5F-5C4D-AFD9-BBBB918BE234}" type="slidenum">
              <a:rPr lang="en-US">
                <a:solidFill>
                  <a:schemeClr val="bg1"/>
                </a:solidFill>
                <a:latin typeface="Calibri" panose="020F0502020204030204"/>
              </a:rPr>
              <a:pPr>
                <a:spcAft>
                  <a:spcPts val="600"/>
                </a:spcAft>
                <a:defRPr/>
              </a:pPr>
              <a:t>11</a:t>
            </a:fld>
            <a:endParaRPr lang="en-US">
              <a:solidFill>
                <a:schemeClr val="bg1"/>
              </a:solidFill>
              <a:latin typeface="Calibri" panose="020F0502020204030204"/>
            </a:endParaRPr>
          </a:p>
        </p:txBody>
      </p:sp>
    </p:spTree>
    <p:extLst>
      <p:ext uri="{BB962C8B-B14F-4D97-AF65-F5344CB8AC3E}">
        <p14:creationId xmlns:p14="http://schemas.microsoft.com/office/powerpoint/2010/main" val="2738531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55DD08-F717-0E14-2C41-4C21956CEC1F}"/>
              </a:ext>
            </a:extLst>
          </p:cNvPr>
          <p:cNvSpPr>
            <a:spLocks noGrp="1"/>
          </p:cNvSpPr>
          <p:nvPr>
            <p:ph idx="1"/>
          </p:nvPr>
        </p:nvSpPr>
        <p:spPr>
          <a:xfrm>
            <a:off x="478030" y="1202636"/>
            <a:ext cx="10659871" cy="5293360"/>
          </a:xfrm>
        </p:spPr>
        <p:txBody>
          <a:bodyPr>
            <a:normAutofit/>
          </a:bodyPr>
          <a:lstStyle/>
          <a:p>
            <a:r>
              <a:rPr lang="en-US" sz="2667" dirty="0">
                <a:latin typeface="Arial" panose="020B0604020202020204" pitchFamily="34" charset="0"/>
                <a:cs typeface="Arial" panose="020B0604020202020204" pitchFamily="34" charset="0"/>
              </a:rPr>
              <a:t>Household surveys (1507 HHs), conducted in 2022</a:t>
            </a:r>
          </a:p>
          <a:p>
            <a:pPr lvl="1"/>
            <a:r>
              <a:rPr lang="en-US" sz="2667" dirty="0"/>
              <a:t>Urban and peri-urban areas of Nairobi and Kisumu, Kenya (multi-stage stratified sampling to get representative consumers and their home FEs)</a:t>
            </a:r>
            <a:r>
              <a:rPr lang="en-US" sz="2267" dirty="0">
                <a:latin typeface="Arial" panose="020B0604020202020204" pitchFamily="34" charset="0"/>
                <a:cs typeface="Arial" panose="020B0604020202020204" pitchFamily="34" charset="0"/>
              </a:rPr>
              <a:t> </a:t>
            </a:r>
            <a:endParaRPr lang="en-US" sz="2667" dirty="0">
              <a:latin typeface="Arial" panose="020B0604020202020204" pitchFamily="34" charset="0"/>
              <a:cs typeface="Arial" panose="020B0604020202020204" pitchFamily="34" charset="0"/>
            </a:endParaRPr>
          </a:p>
          <a:p>
            <a:pPr marL="0" indent="0">
              <a:buNone/>
            </a:pPr>
            <a:endParaRPr lang="en-US" sz="2667" dirty="0">
              <a:latin typeface="Arial" panose="020B0604020202020204" pitchFamily="34" charset="0"/>
              <a:cs typeface="Arial" panose="020B0604020202020204" pitchFamily="34" charset="0"/>
            </a:endParaRPr>
          </a:p>
          <a:p>
            <a:endParaRPr lang="en-US" sz="2667"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5DCB5B7-5509-DB61-BADE-D375D673B863}"/>
              </a:ext>
            </a:extLst>
          </p:cNvPr>
          <p:cNvSpPr/>
          <p:nvPr/>
        </p:nvSpPr>
        <p:spPr>
          <a:xfrm>
            <a:off x="0" y="1"/>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00" b="1" dirty="0">
                <a:latin typeface="+mj-lt"/>
              </a:rPr>
              <a:t> Diets: Data </a:t>
            </a:r>
          </a:p>
        </p:txBody>
      </p:sp>
      <p:pic>
        <p:nvPicPr>
          <p:cNvPr id="2" name="Picture 1" descr="Map&#10;&#10;Description automatically generated">
            <a:extLst>
              <a:ext uri="{FF2B5EF4-FFF2-40B4-BE49-F238E27FC236}">
                <a16:creationId xmlns:a16="http://schemas.microsoft.com/office/drawing/2014/main" id="{A9263E59-3D9B-EA72-DA4B-16BF82258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94" y="2806298"/>
            <a:ext cx="5376771" cy="4051701"/>
          </a:xfrm>
          <a:prstGeom prst="rect">
            <a:avLst/>
          </a:prstGeom>
        </p:spPr>
      </p:pic>
      <p:pic>
        <p:nvPicPr>
          <p:cNvPr id="4" name="Picture 3" descr="Map&#10;&#10;Description automatically generated">
            <a:extLst>
              <a:ext uri="{FF2B5EF4-FFF2-40B4-BE49-F238E27FC236}">
                <a16:creationId xmlns:a16="http://schemas.microsoft.com/office/drawing/2014/main" id="{682D3FAA-D3FD-260C-C848-457AD40F1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816" y="2781689"/>
            <a:ext cx="4956313" cy="4076310"/>
          </a:xfrm>
          <a:prstGeom prst="rect">
            <a:avLst/>
          </a:prstGeom>
        </p:spPr>
      </p:pic>
      <p:sp>
        <p:nvSpPr>
          <p:cNvPr id="5" name="TextBox 4">
            <a:extLst>
              <a:ext uri="{FF2B5EF4-FFF2-40B4-BE49-F238E27FC236}">
                <a16:creationId xmlns:a16="http://schemas.microsoft.com/office/drawing/2014/main" id="{42C06139-C70E-F5A4-CD90-8416031B6749}"/>
              </a:ext>
            </a:extLst>
          </p:cNvPr>
          <p:cNvSpPr txBox="1"/>
          <p:nvPr/>
        </p:nvSpPr>
        <p:spPr>
          <a:xfrm>
            <a:off x="431194" y="2781688"/>
            <a:ext cx="1628274" cy="461665"/>
          </a:xfrm>
          <a:prstGeom prst="rect">
            <a:avLst/>
          </a:prstGeom>
          <a:noFill/>
        </p:spPr>
        <p:txBody>
          <a:bodyPr wrap="square" rtlCol="0">
            <a:spAutoFit/>
          </a:bodyPr>
          <a:lstStyle/>
          <a:p>
            <a:r>
              <a:rPr lang="en-US" sz="2400" dirty="0">
                <a:solidFill>
                  <a:schemeClr val="bg1"/>
                </a:solidFill>
                <a:latin typeface="FUTURA LIGHT BT" panose="020B0402020204020303" pitchFamily="34" charset="0"/>
              </a:rPr>
              <a:t>Kisumu</a:t>
            </a:r>
          </a:p>
        </p:txBody>
      </p:sp>
      <p:sp>
        <p:nvSpPr>
          <p:cNvPr id="7" name="TextBox 6">
            <a:extLst>
              <a:ext uri="{FF2B5EF4-FFF2-40B4-BE49-F238E27FC236}">
                <a16:creationId xmlns:a16="http://schemas.microsoft.com/office/drawing/2014/main" id="{154A33D6-3C35-7428-925B-07E1B3802894}"/>
              </a:ext>
            </a:extLst>
          </p:cNvPr>
          <p:cNvSpPr txBox="1"/>
          <p:nvPr/>
        </p:nvSpPr>
        <p:spPr>
          <a:xfrm>
            <a:off x="6506816" y="2781689"/>
            <a:ext cx="1628274" cy="461665"/>
          </a:xfrm>
          <a:prstGeom prst="rect">
            <a:avLst/>
          </a:prstGeom>
          <a:noFill/>
        </p:spPr>
        <p:txBody>
          <a:bodyPr wrap="square" rtlCol="0">
            <a:spAutoFit/>
          </a:bodyPr>
          <a:lstStyle/>
          <a:p>
            <a:r>
              <a:rPr lang="en-US" sz="2400" dirty="0">
                <a:solidFill>
                  <a:schemeClr val="bg1"/>
                </a:solidFill>
                <a:latin typeface="FUTURA LIGHT BT" panose="020B0402020204020303" pitchFamily="34" charset="0"/>
              </a:rPr>
              <a:t>Nairobi</a:t>
            </a:r>
          </a:p>
        </p:txBody>
      </p:sp>
    </p:spTree>
    <p:extLst>
      <p:ext uri="{BB962C8B-B14F-4D97-AF65-F5344CB8AC3E}">
        <p14:creationId xmlns:p14="http://schemas.microsoft.com/office/powerpoint/2010/main" val="388393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83D7E-C4CB-38A3-C7F9-A5CEB1B396E7}"/>
            </a:ext>
          </a:extLst>
        </p:cNvPr>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6B03072C-BFF2-BF34-5F55-6630A2C20FFC}"/>
              </a:ext>
            </a:extLst>
          </p:cNvPr>
          <p:cNvSpPr>
            <a:spLocks noGrp="1"/>
          </p:cNvSpPr>
          <p:nvPr>
            <p:ph type="sldNum" sz="quarter" idx="12"/>
          </p:nvPr>
        </p:nvSpPr>
        <p:spPr/>
        <p:txBody>
          <a:bodyPr/>
          <a:lstStyle/>
          <a:p>
            <a:pPr>
              <a:defRPr/>
            </a:pPr>
            <a:fld id="{0B4461CB-4CA9-2A43-A3FA-624E1DA485A6}" type="slidenum">
              <a:rPr lang="en-US">
                <a:latin typeface="FUTURA LIGHT BT" panose="020B0402020204020303" pitchFamily="34" charset="0"/>
              </a:rPr>
              <a:pPr>
                <a:defRPr/>
              </a:pPr>
              <a:t>13</a:t>
            </a:fld>
            <a:endParaRPr lang="en-US">
              <a:latin typeface="FUTURA LIGHT BT" panose="020B0402020204020303" pitchFamily="34" charset="0"/>
            </a:endParaRPr>
          </a:p>
        </p:txBody>
      </p:sp>
      <p:sp>
        <p:nvSpPr>
          <p:cNvPr id="5" name="TextBox 4">
            <a:extLst>
              <a:ext uri="{FF2B5EF4-FFF2-40B4-BE49-F238E27FC236}">
                <a16:creationId xmlns:a16="http://schemas.microsoft.com/office/drawing/2014/main" id="{FE57AC46-E2D0-4C7B-32D1-4787FDFCD2D3}"/>
              </a:ext>
            </a:extLst>
          </p:cNvPr>
          <p:cNvSpPr txBox="1"/>
          <p:nvPr/>
        </p:nvSpPr>
        <p:spPr>
          <a:xfrm>
            <a:off x="9447062" y="4121700"/>
            <a:ext cx="2522071" cy="1323439"/>
          </a:xfrm>
          <a:prstGeom prst="rect">
            <a:avLst/>
          </a:prstGeom>
          <a:solidFill>
            <a:schemeClr val="accent3">
              <a:lumMod val="40000"/>
              <a:lumOff val="60000"/>
            </a:schemeClr>
          </a:solidFill>
        </p:spPr>
        <p:txBody>
          <a:bodyPr wrap="square" rtlCol="0" anchor="ctr">
            <a:spAutoFit/>
          </a:bodyPr>
          <a:lstStyle/>
          <a:p>
            <a:pPr algn="ctr"/>
            <a:r>
              <a:rPr lang="en-US" sz="2000" b="1" dirty="0">
                <a:solidFill>
                  <a:srgbClr val="595959"/>
                </a:solidFill>
                <a:latin typeface="FUTURA LIGHT BT" panose="020B0402020204020303" pitchFamily="34" charset="0"/>
                <a:cs typeface="Futura Medium" panose="020B0602020204020303" pitchFamily="34" charset="-79"/>
              </a:rPr>
              <a:t>22% of calories, on average, from the out-of-home food economy.</a:t>
            </a:r>
          </a:p>
        </p:txBody>
      </p:sp>
      <p:sp>
        <p:nvSpPr>
          <p:cNvPr id="6" name="Rectangle 5">
            <a:extLst>
              <a:ext uri="{FF2B5EF4-FFF2-40B4-BE49-F238E27FC236}">
                <a16:creationId xmlns:a16="http://schemas.microsoft.com/office/drawing/2014/main" id="{88B8D7D1-37DB-2784-0924-FFD94FDE9F2F}"/>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Diets: Share of calories (average per day)</a:t>
            </a:r>
            <a:endParaRPr lang="en-US" sz="4267" b="1" dirty="0">
              <a:latin typeface="+mj-lt"/>
              <a:cs typeface="Futura Medium" panose="020B0602020204020303" pitchFamily="34" charset="-79"/>
            </a:endParaRPr>
          </a:p>
        </p:txBody>
      </p:sp>
      <p:pic>
        <p:nvPicPr>
          <p:cNvPr id="8" name="Picture 7">
            <a:extLst>
              <a:ext uri="{FF2B5EF4-FFF2-40B4-BE49-F238E27FC236}">
                <a16:creationId xmlns:a16="http://schemas.microsoft.com/office/drawing/2014/main" id="{86476FC5-4879-6673-8BC4-A0D65FD6E9C0}"/>
              </a:ext>
            </a:extLst>
          </p:cNvPr>
          <p:cNvPicPr>
            <a:picLocks noChangeAspect="1"/>
          </p:cNvPicPr>
          <p:nvPr/>
        </p:nvPicPr>
        <p:blipFill>
          <a:blip r:embed="rId2"/>
          <a:stretch>
            <a:fillRect/>
          </a:stretch>
        </p:blipFill>
        <p:spPr>
          <a:xfrm>
            <a:off x="110311" y="1007786"/>
            <a:ext cx="9137829" cy="5531126"/>
          </a:xfrm>
          <a:prstGeom prst="rect">
            <a:avLst/>
          </a:prstGeom>
        </p:spPr>
      </p:pic>
      <p:pic>
        <p:nvPicPr>
          <p:cNvPr id="9" name="Picture 8">
            <a:extLst>
              <a:ext uri="{FF2B5EF4-FFF2-40B4-BE49-F238E27FC236}">
                <a16:creationId xmlns:a16="http://schemas.microsoft.com/office/drawing/2014/main" id="{ED6BA7DE-E1F9-8A43-920A-1C3433FEA94F}"/>
              </a:ext>
            </a:extLst>
          </p:cNvPr>
          <p:cNvPicPr>
            <a:picLocks noChangeAspect="1"/>
          </p:cNvPicPr>
          <p:nvPr/>
        </p:nvPicPr>
        <p:blipFill>
          <a:blip r:embed="rId3"/>
          <a:stretch>
            <a:fillRect/>
          </a:stretch>
        </p:blipFill>
        <p:spPr>
          <a:xfrm>
            <a:off x="9248140" y="1088390"/>
            <a:ext cx="2943860" cy="1471930"/>
          </a:xfrm>
          <a:prstGeom prst="rect">
            <a:avLst/>
          </a:prstGeom>
        </p:spPr>
      </p:pic>
    </p:spTree>
    <p:extLst>
      <p:ext uri="{BB962C8B-B14F-4D97-AF65-F5344CB8AC3E}">
        <p14:creationId xmlns:p14="http://schemas.microsoft.com/office/powerpoint/2010/main" val="166066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AD5FD55-2182-15E9-2DC2-739B34EB8CE9}"/>
              </a:ext>
            </a:extLst>
          </p:cNvPr>
          <p:cNvSpPr>
            <a:spLocks noGrp="1"/>
          </p:cNvSpPr>
          <p:nvPr>
            <p:ph idx="1"/>
          </p:nvPr>
        </p:nvSpPr>
        <p:spPr>
          <a:xfrm>
            <a:off x="609600" y="918481"/>
            <a:ext cx="10972800" cy="5204917"/>
          </a:xfrm>
        </p:spPr>
        <p:txBody>
          <a:bodyPr>
            <a:normAutofit/>
          </a:bodyPr>
          <a:lstStyle/>
          <a:p>
            <a:pPr>
              <a:spcAft>
                <a:spcPts val="800"/>
              </a:spcAft>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Global Diet Quality Score (GDQS) </a:t>
            </a:r>
            <a:r>
              <a:rPr lang="en-US" sz="2400" dirty="0">
                <a:latin typeface="Arial" panose="020B0604020202020204" pitchFamily="34" charset="0"/>
                <a:cs typeface="Arial" panose="020B0604020202020204" pitchFamily="34" charset="0"/>
              </a:rPr>
              <a:t>was developed to serve as a universally applicable method for measuring diet quality (</a:t>
            </a:r>
            <a:r>
              <a:rPr lang="en-US" sz="2400" dirty="0" err="1">
                <a:latin typeface="Arial" panose="020B0604020202020204" pitchFamily="34" charset="0"/>
                <a:cs typeface="Arial" panose="020B0604020202020204" pitchFamily="34" charset="0"/>
              </a:rPr>
              <a:t>Bromage</a:t>
            </a:r>
            <a:r>
              <a:rPr lang="en-US" sz="2400" dirty="0">
                <a:latin typeface="Arial" panose="020B0604020202020204" pitchFamily="34" charset="0"/>
                <a:cs typeface="Arial" panose="020B0604020202020204" pitchFamily="34" charset="0"/>
              </a:rPr>
              <a:t> et al. 2021).</a:t>
            </a:r>
          </a:p>
          <a:p>
            <a:pPr marL="781031" lvl="1" indent="-380990">
              <a:spcAft>
                <a:spcPts val="800"/>
              </a:spcAft>
            </a:pPr>
            <a:r>
              <a:rPr lang="en-US" dirty="0">
                <a:solidFill>
                  <a:schemeClr val="tx1"/>
                </a:solidFill>
                <a:latin typeface="Arial" panose="020B0604020202020204" pitchFamily="34" charset="0"/>
                <a:cs typeface="Arial" panose="020B0604020202020204" pitchFamily="34" charset="0"/>
              </a:rPr>
              <a:t>Prior to the GDQS, no diet quality metric addressed the double burden of malnutrition.</a:t>
            </a:r>
          </a:p>
          <a:p>
            <a:pPr marL="781031" lvl="1" indent="-380990">
              <a:spcAft>
                <a:spcPts val="800"/>
              </a:spcAft>
            </a:pPr>
            <a:r>
              <a:rPr lang="en-US" dirty="0">
                <a:solidFill>
                  <a:schemeClr val="tx1"/>
                </a:solidFill>
                <a:latin typeface="Arial" panose="020B0604020202020204" pitchFamily="34" charset="0"/>
                <a:cs typeface="Arial" panose="020B0604020202020204" pitchFamily="34" charset="0"/>
              </a:rPr>
              <a:t>Both foods that are healthy and unhealthy are included in the GDQS.</a:t>
            </a:r>
          </a:p>
          <a:p>
            <a:r>
              <a:rPr lang="en-US" sz="2400" kern="0" dirty="0">
                <a:latin typeface="Arial" panose="020B0604020202020204" pitchFamily="34" charset="0"/>
                <a:ea typeface="Times New Roman" panose="02020603050405020304" pitchFamily="18" charset="0"/>
                <a:cs typeface="Arial" panose="020B0604020202020204" pitchFamily="34" charset="0"/>
              </a:rPr>
              <a:t>The GDQS is constructed by assigning points based on the grams consumed in each of 25 food categories.</a:t>
            </a:r>
            <a:endParaRPr lang="en-US" sz="2400" kern="0" dirty="0">
              <a:latin typeface="Arial" panose="020B0604020202020204" pitchFamily="34" charset="0"/>
              <a:cs typeface="Arial" panose="020B0604020202020204" pitchFamily="34" charset="0"/>
            </a:endParaRPr>
          </a:p>
          <a:p>
            <a:pPr lvl="1"/>
            <a:r>
              <a:rPr lang="en-US" kern="0" dirty="0">
                <a:solidFill>
                  <a:schemeClr val="tx1"/>
                </a:solidFill>
                <a:latin typeface="Arial" panose="020B0604020202020204" pitchFamily="34" charset="0"/>
                <a:cs typeface="Arial" panose="020B0604020202020204" pitchFamily="34" charset="0"/>
              </a:rPr>
              <a:t>For </a:t>
            </a:r>
            <a:r>
              <a:rPr lang="en-US" b="1" kern="0" dirty="0">
                <a:solidFill>
                  <a:schemeClr val="tx1"/>
                </a:solidFill>
                <a:latin typeface="Arial" panose="020B0604020202020204" pitchFamily="34" charset="0"/>
                <a:cs typeface="Arial" panose="020B0604020202020204" pitchFamily="34" charset="0"/>
              </a:rPr>
              <a:t>healthy</a:t>
            </a:r>
            <a:r>
              <a:rPr lang="en-US" kern="0" dirty="0">
                <a:solidFill>
                  <a:schemeClr val="tx1"/>
                </a:solidFill>
                <a:latin typeface="Arial" panose="020B0604020202020204" pitchFamily="34" charset="0"/>
                <a:cs typeface="Arial" panose="020B0604020202020204" pitchFamily="34" charset="0"/>
              </a:rPr>
              <a:t> food groups, more consumed = more points.</a:t>
            </a:r>
          </a:p>
          <a:p>
            <a:pPr lvl="1"/>
            <a:r>
              <a:rPr lang="en-US" kern="0" dirty="0">
                <a:solidFill>
                  <a:schemeClr val="tx1"/>
                </a:solidFill>
                <a:latin typeface="Arial" panose="020B0604020202020204" pitchFamily="34" charset="0"/>
                <a:cs typeface="Arial" panose="020B0604020202020204" pitchFamily="34" charset="0"/>
              </a:rPr>
              <a:t>For </a:t>
            </a:r>
            <a:r>
              <a:rPr lang="en-US" b="1" kern="0" dirty="0">
                <a:solidFill>
                  <a:schemeClr val="tx1"/>
                </a:solidFill>
                <a:latin typeface="Arial" panose="020B0604020202020204" pitchFamily="34" charset="0"/>
                <a:cs typeface="Arial" panose="020B0604020202020204" pitchFamily="34" charset="0"/>
              </a:rPr>
              <a:t>unhealthy</a:t>
            </a:r>
            <a:r>
              <a:rPr lang="en-US" kern="0" dirty="0">
                <a:solidFill>
                  <a:schemeClr val="tx1"/>
                </a:solidFill>
                <a:latin typeface="Arial" panose="020B0604020202020204" pitchFamily="34" charset="0"/>
                <a:cs typeface="Arial" panose="020B0604020202020204" pitchFamily="34" charset="0"/>
              </a:rPr>
              <a:t> food groups, less consumed = more points.</a:t>
            </a:r>
          </a:p>
          <a:p>
            <a:pPr lvl="1"/>
            <a:r>
              <a:rPr lang="en-US" kern="0" dirty="0">
                <a:solidFill>
                  <a:schemeClr val="tx1"/>
                </a:solidFill>
                <a:latin typeface="Arial" panose="020B0604020202020204" pitchFamily="34" charset="0"/>
                <a:cs typeface="Arial" panose="020B0604020202020204" pitchFamily="34" charset="0"/>
              </a:rPr>
              <a:t>For foods that are unhealthy in excess, the points increase then decrease with quantity consumed.</a:t>
            </a:r>
            <a:endParaRPr lang="en-US" dirty="0">
              <a:solidFill>
                <a:schemeClr val="tx1"/>
              </a:solidFill>
              <a:latin typeface="Arial" panose="020B0604020202020204" pitchFamily="34" charset="0"/>
              <a:cs typeface="Arial" panose="020B0604020202020204" pitchFamily="34" charset="0"/>
            </a:endParaRPr>
          </a:p>
          <a:p>
            <a:pPr marL="380990" indent="-380990">
              <a:spcAft>
                <a:spcPts val="800"/>
              </a:spcAft>
            </a:pPr>
            <a:endParaRPr lang="en-US" sz="2400" dirty="0">
              <a:latin typeface="Arial" panose="020B0604020202020204" pitchFamily="34" charset="0"/>
              <a:cs typeface="Arial" panose="020B0604020202020204" pitchFamily="34" charset="0"/>
            </a:endParaRPr>
          </a:p>
        </p:txBody>
      </p:sp>
      <p:sp>
        <p:nvSpPr>
          <p:cNvPr id="11" name="Slide Number Placeholder 10">
            <a:extLst>
              <a:ext uri="{FF2B5EF4-FFF2-40B4-BE49-F238E27FC236}">
                <a16:creationId xmlns:a16="http://schemas.microsoft.com/office/drawing/2014/main" id="{A3A18B3D-9643-C07F-98E0-418C5D7F79F9}"/>
              </a:ext>
            </a:extLst>
          </p:cNvPr>
          <p:cNvSpPr>
            <a:spLocks noGrp="1"/>
          </p:cNvSpPr>
          <p:nvPr>
            <p:ph type="sldNum" sz="quarter" idx="12"/>
          </p:nvPr>
        </p:nvSpPr>
        <p:spPr/>
        <p:txBody>
          <a:bodyPr/>
          <a:lstStyle/>
          <a:p>
            <a:pPr>
              <a:defRPr/>
            </a:pPr>
            <a:fld id="{0B4461CB-4CA9-2A43-A3FA-624E1DA485A6}" type="slidenum">
              <a:rPr lang="en-US">
                <a:latin typeface="FUTURA LIGHT BT" panose="020B0402020204020303" pitchFamily="34" charset="0"/>
              </a:rPr>
              <a:pPr>
                <a:defRPr/>
              </a:pPr>
              <a:t>14</a:t>
            </a:fld>
            <a:endParaRPr lang="en-US">
              <a:latin typeface="FUTURA LIGHT BT" panose="020B0402020204020303" pitchFamily="34" charset="0"/>
            </a:endParaRPr>
          </a:p>
        </p:txBody>
      </p:sp>
      <p:pic>
        <p:nvPicPr>
          <p:cNvPr id="8" name="Picture 7">
            <a:extLst>
              <a:ext uri="{FF2B5EF4-FFF2-40B4-BE49-F238E27FC236}">
                <a16:creationId xmlns:a16="http://schemas.microsoft.com/office/drawing/2014/main" id="{2F64919B-02D6-5708-9A62-6BBF681C1B16}"/>
              </a:ext>
            </a:extLst>
          </p:cNvPr>
          <p:cNvPicPr>
            <a:picLocks noChangeAspect="1"/>
          </p:cNvPicPr>
          <p:nvPr/>
        </p:nvPicPr>
        <p:blipFill rotWithShape="1">
          <a:blip r:embed="rId2"/>
          <a:srcRect b="46612"/>
          <a:stretch/>
        </p:blipFill>
        <p:spPr>
          <a:xfrm>
            <a:off x="7962405" y="127658"/>
            <a:ext cx="4229595" cy="426525"/>
          </a:xfrm>
          <a:prstGeom prst="rect">
            <a:avLst/>
          </a:prstGeom>
        </p:spPr>
      </p:pic>
      <p:sp>
        <p:nvSpPr>
          <p:cNvPr id="3" name="Rectangle 2">
            <a:extLst>
              <a:ext uri="{FF2B5EF4-FFF2-40B4-BE49-F238E27FC236}">
                <a16:creationId xmlns:a16="http://schemas.microsoft.com/office/drawing/2014/main" id="{A5C207E0-CB26-C28D-9CD2-F6A8199F3D35}"/>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Diets: Global Diet Quality Score (GDQS)</a:t>
            </a:r>
            <a:endParaRPr lang="en-US" sz="4267" b="1" dirty="0">
              <a:latin typeface="+mj-lt"/>
              <a:cs typeface="Futura Medium" panose="020B0602020204020303" pitchFamily="34" charset="-79"/>
            </a:endParaRPr>
          </a:p>
        </p:txBody>
      </p:sp>
    </p:spTree>
    <p:extLst>
      <p:ext uri="{BB962C8B-B14F-4D97-AF65-F5344CB8AC3E}">
        <p14:creationId xmlns:p14="http://schemas.microsoft.com/office/powerpoint/2010/main" val="928853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358F35-E529-5B86-156E-66D2E9D08728}"/>
              </a:ext>
            </a:extLst>
          </p:cNvPr>
          <p:cNvPicPr>
            <a:picLocks noChangeAspect="1"/>
          </p:cNvPicPr>
          <p:nvPr/>
        </p:nvPicPr>
        <p:blipFill rotWithShape="1">
          <a:blip r:embed="rId2"/>
          <a:srcRect l="22293" t="6831" r="21035" b="1283"/>
          <a:stretch/>
        </p:blipFill>
        <p:spPr>
          <a:xfrm>
            <a:off x="7971550" y="68261"/>
            <a:ext cx="4163351" cy="6721477"/>
          </a:xfrm>
          <a:prstGeom prst="rect">
            <a:avLst/>
          </a:prstGeom>
        </p:spPr>
      </p:pic>
      <p:sp>
        <p:nvSpPr>
          <p:cNvPr id="5" name="Title 1">
            <a:extLst>
              <a:ext uri="{FF2B5EF4-FFF2-40B4-BE49-F238E27FC236}">
                <a16:creationId xmlns:a16="http://schemas.microsoft.com/office/drawing/2014/main" id="{4965E27B-D7B8-5307-AF01-E9637F74A5AD}"/>
              </a:ext>
            </a:extLst>
          </p:cNvPr>
          <p:cNvSpPr txBox="1">
            <a:spLocks/>
          </p:cNvSpPr>
          <p:nvPr/>
        </p:nvSpPr>
        <p:spPr>
          <a:xfrm>
            <a:off x="337755" y="1586724"/>
            <a:ext cx="6747844" cy="4015692"/>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42900" lvl="0" indent="-342900" defTabSz="914400" eaLnBrk="0" hangingPunct="0">
              <a:buFont typeface="Arial" panose="020B0604020202020204" pitchFamily="34" charset="0"/>
              <a:buChar char="•"/>
            </a:pPr>
            <a:r>
              <a:rPr lang="en-US" altLang="en-US" sz="2800" dirty="0">
                <a:solidFill>
                  <a:schemeClr val="tx1"/>
                </a:solidFill>
                <a:latin typeface="Arial" panose="020B0604020202020204" pitchFamily="34" charset="0"/>
              </a:rPr>
              <a:t>Refined grains and baked goods (unhealthy) have the highest consumption, followed by high-fat dairy (excessive) and whole grains (healthy)</a:t>
            </a:r>
          </a:p>
          <a:p>
            <a:pPr marL="342900" lvl="0" indent="-342900" defTabSz="914400" eaLnBrk="0" hangingPunct="0">
              <a:buFont typeface="Arial" panose="020B0604020202020204" pitchFamily="34" charset="0"/>
              <a:buChar char="•"/>
            </a:pPr>
            <a:r>
              <a:rPr lang="en-US" altLang="en-US" sz="2800" dirty="0">
                <a:solidFill>
                  <a:schemeClr val="tx1"/>
                </a:solidFill>
                <a:latin typeface="Arial" panose="020B0604020202020204" pitchFamily="34" charset="0"/>
              </a:rPr>
              <a:t>Average daily intake: 53.3g of sweets and 47.3g of deep-fried foods.</a:t>
            </a:r>
          </a:p>
          <a:p>
            <a:pPr marL="342900" lvl="0" indent="-342900" defTabSz="914400" eaLnBrk="0" hangingPunct="0">
              <a:buFont typeface="Arial" panose="020B0604020202020204" pitchFamily="34" charset="0"/>
              <a:buChar char="•"/>
            </a:pPr>
            <a:r>
              <a:rPr lang="en-US" altLang="en-US" sz="2800" dirty="0">
                <a:solidFill>
                  <a:schemeClr val="tx1"/>
                </a:solidFill>
                <a:latin typeface="Arial" panose="020B0604020202020204" pitchFamily="34" charset="0"/>
              </a:rPr>
              <a:t>Dark green leafy vegetables are commonly consumed.</a:t>
            </a:r>
          </a:p>
          <a:p>
            <a:pPr marL="342900" lvl="0" indent="-342900" defTabSz="914400" eaLnBrk="0" hangingPunct="0">
              <a:buFont typeface="Arial" panose="020B0604020202020204" pitchFamily="34" charset="0"/>
              <a:buChar char="•"/>
            </a:pPr>
            <a:r>
              <a:rPr lang="en-US" altLang="en-US" sz="2800" dirty="0">
                <a:solidFill>
                  <a:schemeClr val="tx1"/>
                </a:solidFill>
                <a:latin typeface="Arial" panose="020B0604020202020204" pitchFamily="34" charset="0"/>
              </a:rPr>
              <a:t>Healthy options like deep orange tubers and vegetables are rarely eaten. </a:t>
            </a:r>
          </a:p>
        </p:txBody>
      </p:sp>
      <p:sp>
        <p:nvSpPr>
          <p:cNvPr id="3" name="Right Arrow 2">
            <a:extLst>
              <a:ext uri="{FF2B5EF4-FFF2-40B4-BE49-F238E27FC236}">
                <a16:creationId xmlns:a16="http://schemas.microsoft.com/office/drawing/2014/main" id="{DA11B90E-165D-3A53-DC4A-F6354234DE4D}"/>
              </a:ext>
            </a:extLst>
          </p:cNvPr>
          <p:cNvSpPr/>
          <p:nvPr/>
        </p:nvSpPr>
        <p:spPr>
          <a:xfrm>
            <a:off x="7632918" y="4837054"/>
            <a:ext cx="310503" cy="229868"/>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0E5F07CC-B90B-FEEE-6E10-586328FBF819}"/>
              </a:ext>
            </a:extLst>
          </p:cNvPr>
          <p:cNvSpPr txBox="1">
            <a:spLocks/>
          </p:cNvSpPr>
          <p:nvPr/>
        </p:nvSpPr>
        <p:spPr>
          <a:xfrm>
            <a:off x="337755" y="193864"/>
            <a:ext cx="6323105" cy="777240"/>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r>
              <a:rPr lang="en-US" sz="3600" b="1" kern="0" dirty="0">
                <a:latin typeface="+mj-lt"/>
                <a:ea typeface="Times New Roman" panose="02020603050405020304" pitchFamily="18" charset="0"/>
                <a:cs typeface="Futura Medium" panose="020B0602020204020303" pitchFamily="34" charset="-79"/>
              </a:rPr>
              <a:t>Grams consumed of each category per day (mean values)</a:t>
            </a:r>
            <a:endParaRPr lang="en-US" sz="3600" b="1" dirty="0">
              <a:latin typeface="+mj-lt"/>
              <a:cs typeface="Futura Medium" panose="020B0602020204020303" pitchFamily="34" charset="-79"/>
            </a:endParaRPr>
          </a:p>
        </p:txBody>
      </p:sp>
      <p:sp>
        <p:nvSpPr>
          <p:cNvPr id="9" name="Right Arrow 8">
            <a:extLst>
              <a:ext uri="{FF2B5EF4-FFF2-40B4-BE49-F238E27FC236}">
                <a16:creationId xmlns:a16="http://schemas.microsoft.com/office/drawing/2014/main" id="{D09A010E-735E-7F5A-A3A1-95A5BA5F8ACE}"/>
              </a:ext>
            </a:extLst>
          </p:cNvPr>
          <p:cNvSpPr/>
          <p:nvPr/>
        </p:nvSpPr>
        <p:spPr>
          <a:xfrm>
            <a:off x="7627909" y="531628"/>
            <a:ext cx="322689" cy="229867"/>
          </a:xfrm>
          <a:prstGeom prst="rightArrow">
            <a:avLst/>
          </a:prstGeom>
          <a:solidFill>
            <a:srgbClr val="0082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lide Number Placeholder 11">
            <a:extLst>
              <a:ext uri="{FF2B5EF4-FFF2-40B4-BE49-F238E27FC236}">
                <a16:creationId xmlns:a16="http://schemas.microsoft.com/office/drawing/2014/main" id="{9ED7EFE7-0868-1DE2-A07B-232FE4908EED}"/>
              </a:ext>
            </a:extLst>
          </p:cNvPr>
          <p:cNvSpPr>
            <a:spLocks noGrp="1"/>
          </p:cNvSpPr>
          <p:nvPr>
            <p:ph type="sldNum" sz="quarter" idx="12"/>
          </p:nvPr>
        </p:nvSpPr>
        <p:spPr/>
        <p:txBody>
          <a:bodyPr/>
          <a:lstStyle/>
          <a:p>
            <a:pPr>
              <a:defRPr/>
            </a:pPr>
            <a:fld id="{4599938D-0427-3542-974E-F7CD887B3868}" type="slidenum">
              <a:rPr lang="en-US">
                <a:latin typeface="FUTURA LIGHT BT" panose="020B0402020204020303" pitchFamily="34" charset="0"/>
              </a:rPr>
              <a:pPr>
                <a:defRPr/>
              </a:pPr>
              <a:t>15</a:t>
            </a:fld>
            <a:endParaRPr lang="en-US">
              <a:latin typeface="FUTURA LIGHT BT" panose="020B0402020204020303" pitchFamily="34" charset="0"/>
            </a:endParaRPr>
          </a:p>
        </p:txBody>
      </p:sp>
      <p:sp>
        <p:nvSpPr>
          <p:cNvPr id="4" name="Right Arrow 3">
            <a:extLst>
              <a:ext uri="{FF2B5EF4-FFF2-40B4-BE49-F238E27FC236}">
                <a16:creationId xmlns:a16="http://schemas.microsoft.com/office/drawing/2014/main" id="{4E426EEB-5580-28B8-29AF-37FF9FA2CF84}"/>
              </a:ext>
            </a:extLst>
          </p:cNvPr>
          <p:cNvSpPr/>
          <p:nvPr/>
        </p:nvSpPr>
        <p:spPr>
          <a:xfrm>
            <a:off x="7635888" y="4165874"/>
            <a:ext cx="322689" cy="229868"/>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ight Arrow 9">
            <a:extLst>
              <a:ext uri="{FF2B5EF4-FFF2-40B4-BE49-F238E27FC236}">
                <a16:creationId xmlns:a16="http://schemas.microsoft.com/office/drawing/2014/main" id="{C807C5C4-218D-BC02-77B4-12E7497FD8EE}"/>
              </a:ext>
            </a:extLst>
          </p:cNvPr>
          <p:cNvSpPr/>
          <p:nvPr/>
        </p:nvSpPr>
        <p:spPr>
          <a:xfrm>
            <a:off x="7639781" y="991569"/>
            <a:ext cx="322689" cy="229868"/>
          </a:xfrm>
          <a:prstGeom prst="rightArrow">
            <a:avLst/>
          </a:prstGeom>
          <a:solidFill>
            <a:srgbClr val="68CC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ight Arrow 10">
            <a:extLst>
              <a:ext uri="{FF2B5EF4-FFF2-40B4-BE49-F238E27FC236}">
                <a16:creationId xmlns:a16="http://schemas.microsoft.com/office/drawing/2014/main" id="{C0DFD8A8-D132-B592-5035-E6BD33DCD563}"/>
              </a:ext>
            </a:extLst>
          </p:cNvPr>
          <p:cNvSpPr/>
          <p:nvPr/>
        </p:nvSpPr>
        <p:spPr>
          <a:xfrm>
            <a:off x="7567308" y="5182001"/>
            <a:ext cx="322689" cy="229868"/>
          </a:xfrm>
          <a:prstGeom prst="rightArrow">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ight Arrow 5">
            <a:extLst>
              <a:ext uri="{FF2B5EF4-FFF2-40B4-BE49-F238E27FC236}">
                <a16:creationId xmlns:a16="http://schemas.microsoft.com/office/drawing/2014/main" id="{8E9C42E3-E3CF-1A4B-8999-87BB2F176C2C}"/>
              </a:ext>
            </a:extLst>
          </p:cNvPr>
          <p:cNvSpPr/>
          <p:nvPr/>
        </p:nvSpPr>
        <p:spPr>
          <a:xfrm>
            <a:off x="7549097" y="3149113"/>
            <a:ext cx="322689" cy="229868"/>
          </a:xfrm>
          <a:prstGeom prst="rightArrow">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Left Brace 14">
            <a:extLst>
              <a:ext uri="{FF2B5EF4-FFF2-40B4-BE49-F238E27FC236}">
                <a16:creationId xmlns:a16="http://schemas.microsoft.com/office/drawing/2014/main" id="{0A840F61-9A0E-D279-A26D-D493CAC53463}"/>
              </a:ext>
            </a:extLst>
          </p:cNvPr>
          <p:cNvSpPr/>
          <p:nvPr/>
        </p:nvSpPr>
        <p:spPr>
          <a:xfrm>
            <a:off x="7912857" y="5128260"/>
            <a:ext cx="95763" cy="306469"/>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259D1A23-5AB6-83A2-17B4-B6D5CED7F619}"/>
              </a:ext>
            </a:extLst>
          </p:cNvPr>
          <p:cNvSpPr/>
          <p:nvPr/>
        </p:nvSpPr>
        <p:spPr>
          <a:xfrm>
            <a:off x="7912857" y="2828050"/>
            <a:ext cx="149103" cy="877882"/>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486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2" presetClass="entr" presetSubtype="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 grpId="0" animBg="1"/>
      <p:bldP spid="10" grpId="0" animBg="1"/>
      <p:bldP spid="11" grpId="0" animBg="1"/>
      <p:bldP spid="7"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EAC4-1423-6300-87EE-B64B17E03A1F}"/>
            </a:ext>
          </a:extLst>
        </p:cNvPr>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C615AE1-3AAF-791A-2B86-87933847CE47}"/>
              </a:ext>
            </a:extLst>
          </p:cNvPr>
          <p:cNvSpPr>
            <a:spLocks noGrp="1"/>
          </p:cNvSpPr>
          <p:nvPr>
            <p:ph type="sldNum" sz="quarter" idx="12"/>
          </p:nvPr>
        </p:nvSpPr>
        <p:spPr/>
        <p:txBody>
          <a:bodyPr/>
          <a:lstStyle/>
          <a:p>
            <a:pPr>
              <a:defRPr/>
            </a:pPr>
            <a:fld id="{4599938D-0427-3542-974E-F7CD887B3868}" type="slidenum">
              <a:rPr lang="en-US">
                <a:latin typeface="FUTURA LIGHT BT" panose="020B0402020204020303" pitchFamily="34" charset="0"/>
              </a:rPr>
              <a:pPr>
                <a:defRPr/>
              </a:pPr>
              <a:t>16</a:t>
            </a:fld>
            <a:endParaRPr lang="en-US">
              <a:latin typeface="FUTURA LIGHT BT" panose="020B0402020204020303" pitchFamily="34" charset="0"/>
            </a:endParaRPr>
          </a:p>
        </p:txBody>
      </p:sp>
      <p:sp>
        <p:nvSpPr>
          <p:cNvPr id="7" name="TextBox 6">
            <a:extLst>
              <a:ext uri="{FF2B5EF4-FFF2-40B4-BE49-F238E27FC236}">
                <a16:creationId xmlns:a16="http://schemas.microsoft.com/office/drawing/2014/main" id="{E5DB34FC-E7D7-A5E0-BF64-62ACC1CFF102}"/>
              </a:ext>
            </a:extLst>
          </p:cNvPr>
          <p:cNvSpPr txBox="1"/>
          <p:nvPr/>
        </p:nvSpPr>
        <p:spPr>
          <a:xfrm>
            <a:off x="609600" y="5720918"/>
            <a:ext cx="10677832" cy="1077026"/>
          </a:xfrm>
          <a:prstGeom prst="rect">
            <a:avLst/>
          </a:prstGeom>
          <a:noFill/>
        </p:spPr>
        <p:txBody>
          <a:bodyPr wrap="square">
            <a:spAutoFit/>
          </a:bodyPr>
          <a:lstStyle/>
          <a:p>
            <a:r>
              <a:rPr lang="en-US" sz="2133" dirty="0">
                <a:latin typeface="Arial" panose="020B0604020202020204" pitchFamily="34" charset="0"/>
                <a:ea typeface="Times New Roman" panose="02020603050405020304" pitchFamily="18" charset="0"/>
                <a:cs typeface="Arial" panose="020B0604020202020204" pitchFamily="34" charset="0"/>
              </a:rPr>
              <a:t>The GDQS ranges in value from 0 to 49, with a score of 0–15 indicating high risk of diet-related NCDs, 15–23 indicating moderate risk, and 23–49 indicating low risk. Individual-level </a:t>
            </a:r>
            <a:r>
              <a:rPr lang="en-US" sz="2133" dirty="0">
                <a:latin typeface="Arial" panose="020B0604020202020204" pitchFamily="34" charset="0"/>
                <a:cs typeface="Arial" panose="020B0604020202020204" pitchFamily="34" charset="0"/>
              </a:rPr>
              <a:t>values calculated by averaging over multiple days.</a:t>
            </a:r>
          </a:p>
        </p:txBody>
      </p:sp>
      <p:sp>
        <p:nvSpPr>
          <p:cNvPr id="14" name="TextBox 13">
            <a:extLst>
              <a:ext uri="{FF2B5EF4-FFF2-40B4-BE49-F238E27FC236}">
                <a16:creationId xmlns:a16="http://schemas.microsoft.com/office/drawing/2014/main" id="{E14BFCE8-60E1-36BB-473D-F3E63E60BDFF}"/>
              </a:ext>
            </a:extLst>
          </p:cNvPr>
          <p:cNvSpPr txBox="1"/>
          <p:nvPr/>
        </p:nvSpPr>
        <p:spPr>
          <a:xfrm>
            <a:off x="9566787" y="2594398"/>
            <a:ext cx="2374900" cy="2554545"/>
          </a:xfrm>
          <a:prstGeom prst="rect">
            <a:avLst/>
          </a:prstGeom>
          <a:solidFill>
            <a:schemeClr val="accent3">
              <a:lumMod val="40000"/>
              <a:lumOff val="60000"/>
            </a:schemeClr>
          </a:solidFill>
        </p:spPr>
        <p:txBody>
          <a:bodyPr wrap="square" rtlCol="0" anchor="ctr">
            <a:spAutoFit/>
          </a:bodyPr>
          <a:lstStyle/>
          <a:p>
            <a:pPr algn="ctr"/>
            <a:r>
              <a:rPr lang="en-US" sz="2000" b="1" kern="100" dirty="0">
                <a:solidFill>
                  <a:srgbClr val="595959"/>
                </a:solidFill>
                <a:latin typeface="FUTURA LIGHT BT" panose="020B0402020204020303" pitchFamily="34" charset="0"/>
                <a:ea typeface="SimSun" panose="02010600030101010101" pitchFamily="2" charset="-122"/>
                <a:cs typeface="Futura Medium" panose="020B0602020204020303" pitchFamily="34" charset="-79"/>
              </a:rPr>
              <a:t>About </a:t>
            </a:r>
            <a:r>
              <a:rPr lang="en-US" sz="2000" b="1" kern="100" dirty="0">
                <a:solidFill>
                  <a:srgbClr val="C00000"/>
                </a:solidFill>
                <a:latin typeface="FUTURA LIGHT BT" panose="020B0402020204020303" pitchFamily="34" charset="0"/>
                <a:ea typeface="SimSun" panose="02010600030101010101" pitchFamily="2" charset="-122"/>
                <a:cs typeface="Futura Medium" panose="020B0602020204020303" pitchFamily="34" charset="-79"/>
              </a:rPr>
              <a:t>11% of adults are at high risk</a:t>
            </a:r>
            <a:r>
              <a:rPr lang="en-US" sz="2000" b="1" kern="100" dirty="0">
                <a:solidFill>
                  <a:srgbClr val="595959"/>
                </a:solidFill>
                <a:latin typeface="FUTURA LIGHT BT" panose="020B0402020204020303" pitchFamily="34" charset="0"/>
                <a:ea typeface="SimSun" panose="02010600030101010101" pitchFamily="2" charset="-122"/>
                <a:cs typeface="Futura Medium" panose="020B0602020204020303" pitchFamily="34" charset="-79"/>
              </a:rPr>
              <a:t>, and </a:t>
            </a:r>
            <a:r>
              <a:rPr lang="en-US" sz="2000" b="1" kern="100" dirty="0">
                <a:solidFill>
                  <a:srgbClr val="C00000"/>
                </a:solidFill>
                <a:latin typeface="FUTURA LIGHT BT" panose="020B0402020204020303" pitchFamily="34" charset="0"/>
                <a:ea typeface="SimSun" panose="02010600030101010101" pitchFamily="2" charset="-122"/>
                <a:cs typeface="Futura Medium" panose="020B0602020204020303" pitchFamily="34" charset="-79"/>
              </a:rPr>
              <a:t>82% are at moderate risk,</a:t>
            </a:r>
            <a:r>
              <a:rPr lang="en-US" sz="2000" b="1" kern="100" dirty="0">
                <a:solidFill>
                  <a:srgbClr val="595959"/>
                </a:solidFill>
                <a:latin typeface="FUTURA LIGHT BT" panose="020B0402020204020303" pitchFamily="34" charset="0"/>
                <a:ea typeface="SimSun" panose="02010600030101010101" pitchFamily="2" charset="-122"/>
                <a:cs typeface="Futura Medium" panose="020B0602020204020303" pitchFamily="34" charset="-79"/>
              </a:rPr>
              <a:t> of diet-related non-communicable diseases</a:t>
            </a:r>
            <a:endParaRPr lang="en-US" sz="2000" b="1" dirty="0">
              <a:solidFill>
                <a:srgbClr val="595959"/>
              </a:solidFill>
              <a:latin typeface="FUTURA LIGHT BT" panose="020B0402020204020303" pitchFamily="34" charset="0"/>
              <a:cs typeface="Futura Medium" panose="020B0602020204020303" pitchFamily="34" charset="-79"/>
            </a:endParaRPr>
          </a:p>
        </p:txBody>
      </p:sp>
      <p:sp>
        <p:nvSpPr>
          <p:cNvPr id="2" name="Rectangle 1">
            <a:extLst>
              <a:ext uri="{FF2B5EF4-FFF2-40B4-BE49-F238E27FC236}">
                <a16:creationId xmlns:a16="http://schemas.microsoft.com/office/drawing/2014/main" id="{1767FC8C-D403-64A4-0FDA-DA459F91C1B6}"/>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Diets: Global Diet Quality Score (GDQS)</a:t>
            </a:r>
            <a:endParaRPr lang="en-US" sz="4267" b="1" dirty="0">
              <a:latin typeface="+mj-lt"/>
              <a:cs typeface="Futura Medium" panose="020B0602020204020303" pitchFamily="34" charset="-79"/>
            </a:endParaRPr>
          </a:p>
        </p:txBody>
      </p:sp>
      <p:pic>
        <p:nvPicPr>
          <p:cNvPr id="4" name="Picture 3">
            <a:extLst>
              <a:ext uri="{FF2B5EF4-FFF2-40B4-BE49-F238E27FC236}">
                <a16:creationId xmlns:a16="http://schemas.microsoft.com/office/drawing/2014/main" id="{94BA72CC-BF5C-83B1-7220-CC62AA5039B8}"/>
              </a:ext>
            </a:extLst>
          </p:cNvPr>
          <p:cNvPicPr>
            <a:picLocks noChangeAspect="1"/>
          </p:cNvPicPr>
          <p:nvPr/>
        </p:nvPicPr>
        <p:blipFill>
          <a:blip r:embed="rId2"/>
          <a:stretch>
            <a:fillRect/>
          </a:stretch>
        </p:blipFill>
        <p:spPr>
          <a:xfrm>
            <a:off x="543232" y="891886"/>
            <a:ext cx="8900160" cy="4953362"/>
          </a:xfrm>
          <a:prstGeom prst="rect">
            <a:avLst/>
          </a:prstGeom>
        </p:spPr>
      </p:pic>
      <p:pic>
        <p:nvPicPr>
          <p:cNvPr id="5" name="Picture 4">
            <a:extLst>
              <a:ext uri="{FF2B5EF4-FFF2-40B4-BE49-F238E27FC236}">
                <a16:creationId xmlns:a16="http://schemas.microsoft.com/office/drawing/2014/main" id="{2ECD3B08-36EE-F608-08EE-3E82A5C295A3}"/>
              </a:ext>
            </a:extLst>
          </p:cNvPr>
          <p:cNvPicPr>
            <a:picLocks noChangeAspect="1"/>
          </p:cNvPicPr>
          <p:nvPr/>
        </p:nvPicPr>
        <p:blipFill>
          <a:blip r:embed="rId3"/>
          <a:stretch>
            <a:fillRect/>
          </a:stretch>
        </p:blipFill>
        <p:spPr>
          <a:xfrm>
            <a:off x="9566787" y="891886"/>
            <a:ext cx="1720645" cy="860323"/>
          </a:xfrm>
          <a:prstGeom prst="rect">
            <a:avLst/>
          </a:prstGeom>
        </p:spPr>
      </p:pic>
    </p:spTree>
    <p:extLst>
      <p:ext uri="{BB962C8B-B14F-4D97-AF65-F5344CB8AC3E}">
        <p14:creationId xmlns:p14="http://schemas.microsoft.com/office/powerpoint/2010/main" val="575083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9A6A7FA6-29AE-D9BF-DCFB-16067AE14D25}"/>
              </a:ext>
            </a:extLst>
          </p:cNvPr>
          <p:cNvSpPr>
            <a:spLocks noGrp="1"/>
          </p:cNvSpPr>
          <p:nvPr>
            <p:ph type="sldNum" sz="quarter" idx="12"/>
          </p:nvPr>
        </p:nvSpPr>
        <p:spPr/>
        <p:txBody>
          <a:bodyPr/>
          <a:lstStyle/>
          <a:p>
            <a:pPr>
              <a:defRPr/>
            </a:pPr>
            <a:fld id="{4599938D-0427-3542-974E-F7CD887B3868}" type="slidenum">
              <a:rPr lang="en-US">
                <a:latin typeface="FUTURA LIGHT BT" panose="020B0402020204020303" pitchFamily="34" charset="0"/>
              </a:rPr>
              <a:pPr>
                <a:defRPr/>
              </a:pPr>
              <a:t>17</a:t>
            </a:fld>
            <a:endParaRPr lang="en-US">
              <a:latin typeface="FUTURA LIGHT BT" panose="020B0402020204020303" pitchFamily="34" charset="0"/>
            </a:endParaRPr>
          </a:p>
        </p:txBody>
      </p:sp>
      <p:pic>
        <p:nvPicPr>
          <p:cNvPr id="6" name="Picture 5">
            <a:extLst>
              <a:ext uri="{FF2B5EF4-FFF2-40B4-BE49-F238E27FC236}">
                <a16:creationId xmlns:a16="http://schemas.microsoft.com/office/drawing/2014/main" id="{6266E392-306F-D613-8E06-61FAE7F83952}"/>
              </a:ext>
            </a:extLst>
          </p:cNvPr>
          <p:cNvPicPr>
            <a:picLocks noChangeAspect="1"/>
          </p:cNvPicPr>
          <p:nvPr/>
        </p:nvPicPr>
        <p:blipFill>
          <a:blip r:embed="rId2"/>
          <a:stretch>
            <a:fillRect/>
          </a:stretch>
        </p:blipFill>
        <p:spPr>
          <a:xfrm>
            <a:off x="609601" y="1748043"/>
            <a:ext cx="5528297" cy="4020580"/>
          </a:xfrm>
          <a:prstGeom prst="rect">
            <a:avLst/>
          </a:prstGeom>
          <a:ln>
            <a:solidFill>
              <a:schemeClr val="accent1">
                <a:lumMod val="20000"/>
                <a:lumOff val="80000"/>
              </a:schemeClr>
            </a:solidFill>
          </a:ln>
        </p:spPr>
      </p:pic>
      <p:pic>
        <p:nvPicPr>
          <p:cNvPr id="7" name="Picture 6">
            <a:extLst>
              <a:ext uri="{FF2B5EF4-FFF2-40B4-BE49-F238E27FC236}">
                <a16:creationId xmlns:a16="http://schemas.microsoft.com/office/drawing/2014/main" id="{06B792D9-B820-4E27-5873-F447E2FC127D}"/>
              </a:ext>
            </a:extLst>
          </p:cNvPr>
          <p:cNvPicPr>
            <a:picLocks noChangeAspect="1"/>
          </p:cNvPicPr>
          <p:nvPr/>
        </p:nvPicPr>
        <p:blipFill>
          <a:blip r:embed="rId3"/>
          <a:stretch>
            <a:fillRect/>
          </a:stretch>
        </p:blipFill>
        <p:spPr>
          <a:xfrm>
            <a:off x="6294326" y="1748043"/>
            <a:ext cx="5528297" cy="4020580"/>
          </a:xfrm>
          <a:prstGeom prst="rect">
            <a:avLst/>
          </a:prstGeom>
          <a:ln>
            <a:solidFill>
              <a:schemeClr val="accent1">
                <a:lumMod val="20000"/>
                <a:lumOff val="80000"/>
              </a:schemeClr>
            </a:solidFill>
          </a:ln>
        </p:spPr>
      </p:pic>
      <p:sp>
        <p:nvSpPr>
          <p:cNvPr id="3" name="Rectangle 2">
            <a:extLst>
              <a:ext uri="{FF2B5EF4-FFF2-40B4-BE49-F238E27FC236}">
                <a16:creationId xmlns:a16="http://schemas.microsoft.com/office/drawing/2014/main" id="{E92EBAF8-5371-8C37-BA47-5BC58942743C}"/>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kern="0" dirty="0">
                <a:latin typeface="+mj-lt"/>
                <a:ea typeface="Times New Roman" panose="02020603050405020304" pitchFamily="18" charset="0"/>
                <a:cs typeface="Futura Medium" panose="020B0602020204020303" pitchFamily="34" charset="-79"/>
              </a:rPr>
              <a:t>Diets: GDQS + (healthy) and GDQS- (unhealthy), by age</a:t>
            </a:r>
            <a:endParaRPr lang="en-US" sz="4000" b="1" dirty="0">
              <a:latin typeface="+mj-lt"/>
              <a:cs typeface="Futura Medium" panose="020B0602020204020303" pitchFamily="34" charset="-79"/>
            </a:endParaRPr>
          </a:p>
        </p:txBody>
      </p:sp>
    </p:spTree>
    <p:extLst>
      <p:ext uri="{BB962C8B-B14F-4D97-AF65-F5344CB8AC3E}">
        <p14:creationId xmlns:p14="http://schemas.microsoft.com/office/powerpoint/2010/main" val="137953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43CBB2-5C70-9F90-E781-FA193528C8F7}"/>
              </a:ext>
            </a:extLst>
          </p:cNvPr>
          <p:cNvSpPr txBox="1">
            <a:spLocks/>
          </p:cNvSpPr>
          <p:nvPr/>
        </p:nvSpPr>
        <p:spPr>
          <a:xfrm>
            <a:off x="322258" y="1069663"/>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9026" indent="-309026">
              <a:spcBef>
                <a:spcPts val="0"/>
              </a:spcBef>
              <a:spcAft>
                <a:spcPts val="1067"/>
              </a:spcAft>
              <a:buFont typeface="Arial" panose="020B0604020202020204" pitchFamily="34" charset="0"/>
              <a:buChar char="•"/>
            </a:pPr>
            <a:r>
              <a:rPr lang="en-US" sz="3200" b="1" kern="100" dirty="0">
                <a:solidFill>
                  <a:srgbClr val="C00000"/>
                </a:solidFill>
                <a:latin typeface="Arial" panose="020B0604020202020204" pitchFamily="34" charset="0"/>
                <a:ea typeface="SimSun" panose="02010600030101010101" pitchFamily="2" charset="-122"/>
                <a:cs typeface="Arial" panose="020B0604020202020204" pitchFamily="34" charset="0"/>
              </a:rPr>
              <a:t>Limited dietary diversity </a:t>
            </a:r>
          </a:p>
          <a:p>
            <a:pPr marL="918610" indent="-306910">
              <a:spcBef>
                <a:spcPts val="0"/>
              </a:spcBef>
              <a:spcAft>
                <a:spcPts val="1067"/>
              </a:spcAft>
              <a:buFont typeface="Arial" panose="020B0604020202020204" pitchFamily="34" charset="0"/>
              <a:buChar char="•"/>
            </a:pPr>
            <a:r>
              <a:rPr lang="en-US" sz="3200" kern="100" dirty="0">
                <a:solidFill>
                  <a:srgbClr val="595959"/>
                </a:solidFill>
                <a:latin typeface="Arial" panose="020B0604020202020204" pitchFamily="34" charset="0"/>
                <a:ea typeface="SimSun" panose="02010600030101010101" pitchFamily="2" charset="-122"/>
                <a:cs typeface="Arial" panose="020B0604020202020204" pitchFamily="34" charset="0"/>
              </a:rPr>
              <a:t>Heavy emphasis on grains.</a:t>
            </a:r>
          </a:p>
          <a:p>
            <a:pPr marL="927077" indent="-294210">
              <a:spcBef>
                <a:spcPts val="0"/>
              </a:spcBef>
              <a:spcAft>
                <a:spcPts val="1067"/>
              </a:spcAft>
              <a:buFont typeface="Arial" panose="020B0604020202020204" pitchFamily="34" charset="0"/>
              <a:buChar char="•"/>
            </a:pPr>
            <a:r>
              <a:rPr lang="en-US" sz="3200" kern="100" dirty="0">
                <a:solidFill>
                  <a:srgbClr val="595959"/>
                </a:solidFill>
                <a:latin typeface="Arial" panose="020B0604020202020204" pitchFamily="34" charset="0"/>
                <a:ea typeface="SimSun" panose="02010600030101010101" pitchFamily="2" charset="-122"/>
                <a:cs typeface="Arial" panose="020B0604020202020204" pitchFamily="34" charset="0"/>
              </a:rPr>
              <a:t>Although dark green leafy veg are prominent, many categories of fruits and vegetables see little consumption.</a:t>
            </a:r>
          </a:p>
          <a:p>
            <a:pPr marL="304792" indent="-292093">
              <a:spcBef>
                <a:spcPts val="0"/>
              </a:spcBef>
              <a:spcAft>
                <a:spcPts val="1067"/>
              </a:spcAft>
              <a:buFont typeface="Arial" panose="020B0604020202020204" pitchFamily="34" charset="0"/>
              <a:buChar char="•"/>
            </a:pPr>
            <a:r>
              <a:rPr lang="en-US" sz="3200" b="1" kern="100" dirty="0">
                <a:solidFill>
                  <a:srgbClr val="C00000"/>
                </a:solidFill>
                <a:latin typeface="Arial" panose="020B0604020202020204" pitchFamily="34" charset="0"/>
                <a:ea typeface="SimSun" panose="02010600030101010101" pitchFamily="2" charset="-122"/>
                <a:cs typeface="Arial" panose="020B0604020202020204" pitchFamily="34" charset="0"/>
              </a:rPr>
              <a:t>Considerable consumption of refined grains/baked goods, purchased deep fried foods, and sweets</a:t>
            </a:r>
            <a:r>
              <a:rPr lang="en-US" sz="3200" kern="100" dirty="0">
                <a:solidFill>
                  <a:srgbClr val="595959"/>
                </a:solidFill>
                <a:latin typeface="Arial" panose="020B0604020202020204" pitchFamily="34" charset="0"/>
                <a:ea typeface="SimSun" panose="02010600030101010101" pitchFamily="2" charset="-122"/>
                <a:cs typeface="Arial" panose="020B0604020202020204" pitchFamily="34" charset="0"/>
              </a:rPr>
              <a:t>.</a:t>
            </a:r>
          </a:p>
          <a:p>
            <a:pPr marL="914377" lvl="1" indent="-292093" algn="l">
              <a:spcBef>
                <a:spcPts val="0"/>
              </a:spcBef>
              <a:spcAft>
                <a:spcPts val="1067"/>
              </a:spcAft>
              <a:buFont typeface="Arial" panose="020B0604020202020204" pitchFamily="34" charset="0"/>
              <a:buChar char="•"/>
            </a:pPr>
            <a:r>
              <a:rPr lang="en-US" sz="3200" kern="100" dirty="0">
                <a:solidFill>
                  <a:srgbClr val="595959"/>
                </a:solidFill>
                <a:latin typeface="Arial" panose="020B0604020202020204" pitchFamily="34" charset="0"/>
                <a:ea typeface="SimSun" panose="02010600030101010101" pitchFamily="2" charset="-122"/>
                <a:cs typeface="Arial" panose="020B0604020202020204" pitchFamily="34" charset="0"/>
              </a:rPr>
              <a:t>A lot of sugar is consumed in the form of sugared tea (chai).</a:t>
            </a:r>
          </a:p>
        </p:txBody>
      </p:sp>
      <p:pic>
        <p:nvPicPr>
          <p:cNvPr id="3" name="Picture 2">
            <a:extLst>
              <a:ext uri="{FF2B5EF4-FFF2-40B4-BE49-F238E27FC236}">
                <a16:creationId xmlns:a16="http://schemas.microsoft.com/office/drawing/2014/main" id="{E3B6DF4E-3760-7183-625B-FEF5B54B404C}"/>
              </a:ext>
            </a:extLst>
          </p:cNvPr>
          <p:cNvPicPr>
            <a:picLocks noChangeAspect="1"/>
          </p:cNvPicPr>
          <p:nvPr/>
        </p:nvPicPr>
        <p:blipFill rotWithShape="1">
          <a:blip r:embed="rId2"/>
          <a:srcRect b="46612"/>
          <a:stretch/>
        </p:blipFill>
        <p:spPr>
          <a:xfrm>
            <a:off x="7962405" y="127658"/>
            <a:ext cx="4229595" cy="426525"/>
          </a:xfrm>
          <a:prstGeom prst="rect">
            <a:avLst/>
          </a:prstGeom>
        </p:spPr>
      </p:pic>
      <p:sp>
        <p:nvSpPr>
          <p:cNvPr id="9" name="Slide Number Placeholder 8">
            <a:extLst>
              <a:ext uri="{FF2B5EF4-FFF2-40B4-BE49-F238E27FC236}">
                <a16:creationId xmlns:a16="http://schemas.microsoft.com/office/drawing/2014/main" id="{189031E2-8AEB-F2A7-5A0A-82202381C866}"/>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18</a:t>
            </a:fld>
            <a:endParaRPr lang="en-US">
              <a:latin typeface="FUTURA LIGHT BT" panose="020B0402020204020303" pitchFamily="34" charset="0"/>
            </a:endParaRPr>
          </a:p>
        </p:txBody>
      </p:sp>
      <p:sp>
        <p:nvSpPr>
          <p:cNvPr id="2" name="Rectangle 1">
            <a:extLst>
              <a:ext uri="{FF2B5EF4-FFF2-40B4-BE49-F238E27FC236}">
                <a16:creationId xmlns:a16="http://schemas.microsoft.com/office/drawing/2014/main" id="{5D21F315-227A-A6D5-083A-7760C4838677}"/>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Arial" panose="020B0604020202020204" pitchFamily="34" charset="0"/>
              </a:rPr>
              <a:t>Key takeaways for diet quality</a:t>
            </a:r>
            <a:endParaRPr lang="en-US" sz="4267" b="1" dirty="0">
              <a:latin typeface="+mj-lt"/>
              <a:cs typeface="Arial" panose="020B0604020202020204" pitchFamily="34" charset="0"/>
            </a:endParaRPr>
          </a:p>
        </p:txBody>
      </p:sp>
    </p:spTree>
    <p:extLst>
      <p:ext uri="{BB962C8B-B14F-4D97-AF65-F5344CB8AC3E}">
        <p14:creationId xmlns:p14="http://schemas.microsoft.com/office/powerpoint/2010/main" val="141879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43CBB2-5C70-9F90-E781-FA193528C8F7}"/>
              </a:ext>
            </a:extLst>
          </p:cNvPr>
          <p:cNvSpPr txBox="1">
            <a:spLocks/>
          </p:cNvSpPr>
          <p:nvPr/>
        </p:nvSpPr>
        <p:spPr>
          <a:xfrm>
            <a:off x="322258" y="1069663"/>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4792" indent="-292093">
              <a:spcBef>
                <a:spcPts val="0"/>
              </a:spcBef>
              <a:spcAft>
                <a:spcPts val="1067"/>
              </a:spcAft>
              <a:buFont typeface="Arial" panose="020B0604020202020204" pitchFamily="34" charset="0"/>
              <a:buChar char="•"/>
            </a:pPr>
            <a:r>
              <a:rPr lang="en-US" sz="3200" b="1" kern="100" dirty="0">
                <a:solidFill>
                  <a:srgbClr val="C00000"/>
                </a:solidFill>
                <a:latin typeface="Arial" panose="020B0604020202020204" pitchFamily="34" charset="0"/>
                <a:ea typeface="SimSun" panose="02010600030101010101" pitchFamily="2" charset="-122"/>
                <a:cs typeface="Arial" panose="020B0604020202020204" pitchFamily="34" charset="0"/>
              </a:rPr>
              <a:t>Importance of out-of-home food economy</a:t>
            </a:r>
          </a:p>
          <a:p>
            <a:pPr marL="761992" lvl="1" indent="-292093" algn="l">
              <a:spcBef>
                <a:spcPts val="0"/>
              </a:spcBef>
              <a:spcAft>
                <a:spcPts val="1067"/>
              </a:spcAft>
              <a:buFont typeface="Arial" panose="020B0604020202020204" pitchFamily="34" charset="0"/>
              <a:buChar char="•"/>
            </a:pPr>
            <a:r>
              <a:rPr lang="en-US" sz="2400" kern="100" dirty="0">
                <a:solidFill>
                  <a:srgbClr val="595959"/>
                </a:solidFill>
                <a:latin typeface="Arial" panose="020B0604020202020204" pitchFamily="34" charset="0"/>
                <a:ea typeface="SimSun" panose="02010600030101010101" pitchFamily="2" charset="-122"/>
                <a:cs typeface="Arial" panose="020B0604020202020204" pitchFamily="34" charset="0"/>
              </a:rPr>
              <a:t>On average, 22% of calories (mostly as FAFH or takeout) </a:t>
            </a:r>
          </a:p>
          <a:p>
            <a:pPr marL="761992" lvl="1" indent="-292093" algn="l">
              <a:spcBef>
                <a:spcPts val="0"/>
              </a:spcBef>
              <a:spcAft>
                <a:spcPts val="1067"/>
              </a:spcAft>
              <a:buFont typeface="Arial" panose="020B0604020202020204" pitchFamily="34" charset="0"/>
              <a:buChar char="•"/>
            </a:pPr>
            <a:r>
              <a:rPr lang="en-US" sz="2400" kern="100" dirty="0">
                <a:solidFill>
                  <a:srgbClr val="595959"/>
                </a:solidFill>
                <a:latin typeface="Arial" panose="020B0604020202020204" pitchFamily="34" charset="0"/>
                <a:ea typeface="SimSun" panose="02010600030101010101" pitchFamily="2" charset="-122"/>
                <a:cs typeface="Arial" panose="020B0604020202020204" pitchFamily="34" charset="0"/>
              </a:rPr>
              <a:t>For some subpopulations (e.g., men, commuters), this is higher</a:t>
            </a:r>
          </a:p>
          <a:p>
            <a:pPr marL="228600" indent="-219075">
              <a:spcBef>
                <a:spcPts val="0"/>
              </a:spcBef>
              <a:spcAft>
                <a:spcPts val="800"/>
              </a:spcAft>
              <a:buFont typeface="Arial" panose="020B0604020202020204" pitchFamily="34" charset="0"/>
              <a:buChar char="•"/>
            </a:pPr>
            <a:r>
              <a:rPr lang="en-US" sz="3200" b="1" kern="100" dirty="0">
                <a:solidFill>
                  <a:srgbClr val="C00000"/>
                </a:solidFill>
                <a:latin typeface="Arial" panose="020B0604020202020204" pitchFamily="34" charset="0"/>
                <a:ea typeface="SimSun" panose="02010600030101010101" pitchFamily="2" charset="-122"/>
                <a:cs typeface="Arial" panose="020B0604020202020204" pitchFamily="34" charset="0"/>
              </a:rPr>
              <a:t>Risk of diet-related NCDs</a:t>
            </a:r>
          </a:p>
          <a:p>
            <a:pPr marL="685800" lvl="1" indent="-219075" algn="l">
              <a:spcBef>
                <a:spcPts val="0"/>
              </a:spcBef>
              <a:spcAft>
                <a:spcPts val="800"/>
              </a:spcAft>
              <a:buFont typeface="Arial" panose="020B0604020202020204" pitchFamily="34" charset="0"/>
              <a:buChar char="•"/>
            </a:pPr>
            <a:r>
              <a:rPr lang="en-US" sz="2400" kern="100" dirty="0">
                <a:solidFill>
                  <a:srgbClr val="595959"/>
                </a:solidFill>
                <a:latin typeface="Arial" panose="020B0604020202020204" pitchFamily="34" charset="0"/>
                <a:ea typeface="SimSun" panose="02010600030101010101" pitchFamily="2" charset="-122"/>
                <a:cs typeface="Arial" panose="020B0604020202020204" pitchFamily="34" charset="0"/>
              </a:rPr>
              <a:t>About 11% of adults are at high risk, and </a:t>
            </a:r>
            <a:r>
              <a:rPr lang="en-US" sz="2400" kern="100" dirty="0">
                <a:latin typeface="Arial" panose="020B0604020202020204" pitchFamily="34" charset="0"/>
                <a:ea typeface="SimSun" panose="02010600030101010101" pitchFamily="2" charset="-122"/>
                <a:cs typeface="Arial" panose="020B0604020202020204" pitchFamily="34" charset="0"/>
              </a:rPr>
              <a:t>82% are at moderate risk</a:t>
            </a:r>
          </a:p>
          <a:p>
            <a:pPr marL="228600" indent="-219075">
              <a:spcBef>
                <a:spcPts val="0"/>
              </a:spcBef>
              <a:spcAft>
                <a:spcPts val="800"/>
              </a:spcAft>
              <a:buFont typeface="Arial" panose="020B0604020202020204" pitchFamily="34" charset="0"/>
              <a:buChar char="•"/>
            </a:pPr>
            <a:r>
              <a:rPr lang="en-US" sz="3200" b="1" kern="100" dirty="0">
                <a:solidFill>
                  <a:srgbClr val="C00000"/>
                </a:solidFill>
                <a:latin typeface="Arial" panose="020B0604020202020204" pitchFamily="34" charset="0"/>
                <a:ea typeface="SimSun" panose="02010600030101010101" pitchFamily="2" charset="-122"/>
                <a:cs typeface="Arial" panose="020B0604020202020204" pitchFamily="34" charset="0"/>
              </a:rPr>
              <a:t>Strong correlation between age and healthiness of diets</a:t>
            </a:r>
            <a:endParaRPr lang="en-US" sz="3200" kern="100" dirty="0">
              <a:solidFill>
                <a:srgbClr val="595959"/>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E3B6DF4E-3760-7183-625B-FEF5B54B404C}"/>
              </a:ext>
            </a:extLst>
          </p:cNvPr>
          <p:cNvPicPr>
            <a:picLocks noChangeAspect="1"/>
          </p:cNvPicPr>
          <p:nvPr/>
        </p:nvPicPr>
        <p:blipFill rotWithShape="1">
          <a:blip r:embed="rId2"/>
          <a:srcRect b="46612"/>
          <a:stretch/>
        </p:blipFill>
        <p:spPr>
          <a:xfrm>
            <a:off x="7962405" y="127658"/>
            <a:ext cx="4229595" cy="426525"/>
          </a:xfrm>
          <a:prstGeom prst="rect">
            <a:avLst/>
          </a:prstGeom>
        </p:spPr>
      </p:pic>
      <p:sp>
        <p:nvSpPr>
          <p:cNvPr id="9" name="Slide Number Placeholder 8">
            <a:extLst>
              <a:ext uri="{FF2B5EF4-FFF2-40B4-BE49-F238E27FC236}">
                <a16:creationId xmlns:a16="http://schemas.microsoft.com/office/drawing/2014/main" id="{189031E2-8AEB-F2A7-5A0A-82202381C866}"/>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19</a:t>
            </a:fld>
            <a:endParaRPr lang="en-US">
              <a:latin typeface="FUTURA LIGHT BT" panose="020B0402020204020303" pitchFamily="34" charset="0"/>
            </a:endParaRPr>
          </a:p>
        </p:txBody>
      </p:sp>
      <p:sp>
        <p:nvSpPr>
          <p:cNvPr id="2" name="Rectangle 1">
            <a:extLst>
              <a:ext uri="{FF2B5EF4-FFF2-40B4-BE49-F238E27FC236}">
                <a16:creationId xmlns:a16="http://schemas.microsoft.com/office/drawing/2014/main" id="{5D21F315-227A-A6D5-083A-7760C4838677}"/>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Arial" panose="020B0604020202020204" pitchFamily="34" charset="0"/>
              </a:rPr>
              <a:t>Key takeaways for diet quality (cont’d)</a:t>
            </a:r>
            <a:endParaRPr lang="en-US" sz="4267" b="1" dirty="0">
              <a:latin typeface="+mj-lt"/>
              <a:cs typeface="Arial" panose="020B0604020202020204" pitchFamily="34" charset="0"/>
            </a:endParaRPr>
          </a:p>
        </p:txBody>
      </p:sp>
    </p:spTree>
    <p:extLst>
      <p:ext uri="{BB962C8B-B14F-4D97-AF65-F5344CB8AC3E}">
        <p14:creationId xmlns:p14="http://schemas.microsoft.com/office/powerpoint/2010/main" val="116546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EDFA-0EBF-62C4-F1D0-2AD2D936F6C3}"/>
              </a:ext>
            </a:extLst>
          </p:cNvPr>
          <p:cNvSpPr>
            <a:spLocks noGrp="1"/>
          </p:cNvSpPr>
          <p:nvPr>
            <p:ph type="title"/>
          </p:nvPr>
        </p:nvSpPr>
        <p:spPr/>
        <p:txBody>
          <a:bodyPr/>
          <a:lstStyle/>
          <a:p>
            <a:r>
              <a:rPr lang="en-US" dirty="0"/>
              <a:t>Let’s first explore the topic of Consumer Food Choices</a:t>
            </a:r>
          </a:p>
        </p:txBody>
      </p:sp>
      <p:sp>
        <p:nvSpPr>
          <p:cNvPr id="3" name="Text Placeholder 2">
            <a:extLst>
              <a:ext uri="{FF2B5EF4-FFF2-40B4-BE49-F238E27FC236}">
                <a16:creationId xmlns:a16="http://schemas.microsoft.com/office/drawing/2014/main" id="{0CB4D7C1-4D3D-264F-8BB4-1AE8827AF5A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5934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rket with many people and buildings in the background&#10;&#10;Description automatically generated">
            <a:extLst>
              <a:ext uri="{FF2B5EF4-FFF2-40B4-BE49-F238E27FC236}">
                <a16:creationId xmlns:a16="http://schemas.microsoft.com/office/drawing/2014/main" id="{CB66546F-2F40-F69F-8D93-4A8CE41D7C2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4559" r="-1" b="3518"/>
          <a:stretch/>
        </p:blipFill>
        <p:spPr>
          <a:xfrm>
            <a:off x="20" y="10"/>
            <a:ext cx="8168600" cy="6857990"/>
          </a:xfrm>
          <a:prstGeom prst="rect">
            <a:avLst/>
          </a:prstGeom>
        </p:spPr>
      </p:pic>
      <p:sp>
        <p:nvSpPr>
          <p:cNvPr id="2" name="Title 1">
            <a:extLst>
              <a:ext uri="{FF2B5EF4-FFF2-40B4-BE49-F238E27FC236}">
                <a16:creationId xmlns:a16="http://schemas.microsoft.com/office/drawing/2014/main" id="{8CD309C6-4E12-59D3-5CF6-5EF8819F5A9F}"/>
              </a:ext>
            </a:extLst>
          </p:cNvPr>
          <p:cNvSpPr>
            <a:spLocks noGrp="1"/>
          </p:cNvSpPr>
          <p:nvPr>
            <p:ph type="title"/>
          </p:nvPr>
        </p:nvSpPr>
        <p:spPr>
          <a:xfrm>
            <a:off x="8168620" y="1122363"/>
            <a:ext cx="4023360" cy="3204134"/>
          </a:xfrm>
        </p:spPr>
        <p:txBody>
          <a:bodyPr vert="horz" lIns="91440" tIns="45720" rIns="91440" bIns="45720" rtlCol="0" anchor="b">
            <a:normAutofit/>
          </a:bodyPr>
          <a:lstStyle/>
          <a:p>
            <a:r>
              <a:rPr lang="en-US" sz="4800" dirty="0"/>
              <a:t>2. Food Environments: Characteristics</a:t>
            </a:r>
          </a:p>
        </p:txBody>
      </p:sp>
      <p:sp>
        <p:nvSpPr>
          <p:cNvPr id="9" name="Slide Number Placeholder 3">
            <a:extLst>
              <a:ext uri="{FF2B5EF4-FFF2-40B4-BE49-F238E27FC236}">
                <a16:creationId xmlns:a16="http://schemas.microsoft.com/office/drawing/2014/main" id="{8626A713-3588-FBBF-E3D2-A88DE3963C31}"/>
              </a:ext>
            </a:extLst>
          </p:cNvPr>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defRPr/>
            </a:pPr>
            <a:fld id="{14362E17-3E5F-5C4D-AFD9-BBBB918BE234}" type="slidenum">
              <a:rPr lang="en-US">
                <a:solidFill>
                  <a:schemeClr val="tx1">
                    <a:lumMod val="50000"/>
                    <a:lumOff val="50000"/>
                  </a:schemeClr>
                </a:solidFill>
                <a:latin typeface="Calibri" panose="020F0502020204030204"/>
              </a:rPr>
              <a:pPr>
                <a:spcAft>
                  <a:spcPts val="600"/>
                </a:spcAft>
                <a:defRPr/>
              </a:pPr>
              <a:t>20</a:t>
            </a:fld>
            <a:endParaRPr lang="en-US">
              <a:solidFill>
                <a:schemeClr val="tx1">
                  <a:lumMod val="50000"/>
                  <a:lumOff val="50000"/>
                </a:schemeClr>
              </a:solidFill>
              <a:latin typeface="Calibri" panose="020F0502020204030204"/>
            </a:endParaRPr>
          </a:p>
        </p:txBody>
      </p:sp>
      <p:sp>
        <p:nvSpPr>
          <p:cNvPr id="3" name="TextBox 2">
            <a:extLst>
              <a:ext uri="{FF2B5EF4-FFF2-40B4-BE49-F238E27FC236}">
                <a16:creationId xmlns:a16="http://schemas.microsoft.com/office/drawing/2014/main" id="{A67D6CBD-89C2-11AA-5EB3-0F20E8BFD3FE}"/>
              </a:ext>
            </a:extLst>
          </p:cNvPr>
          <p:cNvSpPr txBox="1"/>
          <p:nvPr/>
        </p:nvSpPr>
        <p:spPr>
          <a:xfrm>
            <a:off x="-1" y="6550223"/>
            <a:ext cx="3996646" cy="307777"/>
          </a:xfrm>
          <a:prstGeom prst="rect">
            <a:avLst/>
          </a:prstGeom>
          <a:noFill/>
        </p:spPr>
        <p:txBody>
          <a:bodyPr wrap="square" rtlCol="0">
            <a:spAutoFit/>
          </a:bodyPr>
          <a:lstStyle/>
          <a:p>
            <a:r>
              <a:rPr lang="en-US" sz="1400" dirty="0">
                <a:solidFill>
                  <a:schemeClr val="bg1"/>
                </a:solidFill>
              </a:rPr>
              <a:t>Image generated by </a:t>
            </a:r>
            <a:r>
              <a:rPr lang="en-US" sz="1400" i="1" dirty="0">
                <a:solidFill>
                  <a:schemeClr val="bg1"/>
                </a:solidFill>
              </a:rPr>
              <a:t>OpenAI DALL·E (April 8, 2024)</a:t>
            </a:r>
            <a:endParaRPr lang="en-US" sz="1400" dirty="0">
              <a:solidFill>
                <a:schemeClr val="bg1"/>
              </a:solidFill>
            </a:endParaRPr>
          </a:p>
        </p:txBody>
      </p:sp>
    </p:spTree>
    <p:extLst>
      <p:ext uri="{BB962C8B-B14F-4D97-AF65-F5344CB8AC3E}">
        <p14:creationId xmlns:p14="http://schemas.microsoft.com/office/powerpoint/2010/main" val="407998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25289A-3469-99E2-BB2F-E57CB1E77E9A}"/>
              </a:ext>
            </a:extLst>
          </p:cNvPr>
          <p:cNvSpPr>
            <a:spLocks noGrp="1"/>
          </p:cNvSpPr>
          <p:nvPr>
            <p:ph idx="1"/>
          </p:nvPr>
        </p:nvSpPr>
        <p:spPr>
          <a:xfrm>
            <a:off x="487856" y="837579"/>
            <a:ext cx="11704145" cy="2851971"/>
          </a:xfrm>
        </p:spPr>
        <p:txBody>
          <a:bodyPr>
            <a:normAutofit/>
          </a:bodyPr>
          <a:lstStyle/>
          <a:p>
            <a:pPr marL="380990" indent="-380990">
              <a:spcAft>
                <a:spcPts val="1600"/>
              </a:spcAft>
            </a:pPr>
            <a:r>
              <a:rPr lang="en-US" sz="2300" dirty="0">
                <a:latin typeface="Arial" panose="020B0604020202020204" pitchFamily="34" charset="0"/>
                <a:cs typeface="Arial" panose="020B0604020202020204" pitchFamily="34" charset="0"/>
              </a:rPr>
              <a:t>Home FE:  0.4 km (or 0.6 km in PU-Kisumu) radius around each sampled enumeration area (n=61)</a:t>
            </a:r>
          </a:p>
          <a:p>
            <a:pPr marL="380990" indent="-380990">
              <a:spcAft>
                <a:spcPts val="1600"/>
              </a:spcAft>
            </a:pPr>
            <a:r>
              <a:rPr lang="en-US" sz="2300" dirty="0">
                <a:latin typeface="Arial" panose="020B0604020202020204" pitchFamily="34" charset="0"/>
                <a:cs typeface="Arial" panose="020B0604020202020204" pitchFamily="34" charset="0"/>
              </a:rPr>
              <a:t>Work FE: 0.4 km (or 0.6 km in PU-Kisumu) radius around the work location</a:t>
            </a:r>
            <a:endParaRPr lang="en-US" sz="2300" dirty="0"/>
          </a:p>
          <a:p>
            <a:pPr marL="0" indent="0">
              <a:buNone/>
            </a:pPr>
            <a:endParaRPr lang="en-US" sz="2667" dirty="0"/>
          </a:p>
        </p:txBody>
      </p:sp>
      <p:grpSp>
        <p:nvGrpSpPr>
          <p:cNvPr id="12" name="Group 11">
            <a:extLst>
              <a:ext uri="{FF2B5EF4-FFF2-40B4-BE49-F238E27FC236}">
                <a16:creationId xmlns:a16="http://schemas.microsoft.com/office/drawing/2014/main" id="{5CFCF3FB-458A-A3ED-1576-91993DAC6637}"/>
              </a:ext>
            </a:extLst>
          </p:cNvPr>
          <p:cNvGrpSpPr/>
          <p:nvPr/>
        </p:nvGrpSpPr>
        <p:grpSpPr>
          <a:xfrm>
            <a:off x="3607451" y="4491892"/>
            <a:ext cx="20160" cy="20160"/>
            <a:chOff x="3607450" y="4491892"/>
            <a:chExt cx="20160" cy="2016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0D187AD7-E53E-6A5C-4512-2047EB962C77}"/>
                    </a:ext>
                  </a:extLst>
                </p14:cNvPr>
                <p14:cNvContentPartPr/>
                <p14:nvPr/>
              </p14:nvContentPartPr>
              <p14:xfrm>
                <a:off x="3607450" y="4511692"/>
                <a:ext cx="360" cy="360"/>
              </p14:xfrm>
            </p:contentPart>
          </mc:Choice>
          <mc:Fallback xmlns="">
            <p:pic>
              <p:nvPicPr>
                <p:cNvPr id="10" name="Ink 9">
                  <a:extLst>
                    <a:ext uri="{FF2B5EF4-FFF2-40B4-BE49-F238E27FC236}">
                      <a16:creationId xmlns:a16="http://schemas.microsoft.com/office/drawing/2014/main" id="{0D187AD7-E53E-6A5C-4512-2047EB962C77}"/>
                    </a:ext>
                  </a:extLst>
                </p:cNvPr>
                <p:cNvPicPr/>
                <p:nvPr/>
              </p:nvPicPr>
              <p:blipFill>
                <a:blip r:embed="rId5"/>
                <a:stretch>
                  <a:fillRect/>
                </a:stretch>
              </p:blipFill>
              <p:spPr>
                <a:xfrm>
                  <a:off x="3598810" y="45030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B73B1B5-F402-69A6-F129-1B01B065BD34}"/>
                    </a:ext>
                  </a:extLst>
                </p14:cNvPr>
                <p14:cNvContentPartPr/>
                <p14:nvPr/>
              </p14:nvContentPartPr>
              <p14:xfrm>
                <a:off x="3627250" y="4491892"/>
                <a:ext cx="360" cy="360"/>
              </p14:xfrm>
            </p:contentPart>
          </mc:Choice>
          <mc:Fallback xmlns="">
            <p:pic>
              <p:nvPicPr>
                <p:cNvPr id="11" name="Ink 10">
                  <a:extLst>
                    <a:ext uri="{FF2B5EF4-FFF2-40B4-BE49-F238E27FC236}">
                      <a16:creationId xmlns:a16="http://schemas.microsoft.com/office/drawing/2014/main" id="{FB73B1B5-F402-69A6-F129-1B01B065BD34}"/>
                    </a:ext>
                  </a:extLst>
                </p:cNvPr>
                <p:cNvPicPr/>
                <p:nvPr/>
              </p:nvPicPr>
              <p:blipFill>
                <a:blip r:embed="rId5"/>
                <a:stretch>
                  <a:fillRect/>
                </a:stretch>
              </p:blipFill>
              <p:spPr>
                <a:xfrm>
                  <a:off x="3618610" y="448325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D6B4B098-3393-05B8-E559-6F723A72DAA8}"/>
                  </a:ext>
                </a:extLst>
              </p14:cNvPr>
              <p14:cNvContentPartPr/>
              <p14:nvPr/>
            </p14:nvContentPartPr>
            <p14:xfrm>
              <a:off x="2311355" y="4718816"/>
              <a:ext cx="1556979" cy="862657"/>
            </p14:xfrm>
          </p:contentPart>
        </mc:Choice>
        <mc:Fallback xmlns="">
          <p:pic>
            <p:nvPicPr>
              <p:cNvPr id="13" name="Ink 12">
                <a:extLst>
                  <a:ext uri="{FF2B5EF4-FFF2-40B4-BE49-F238E27FC236}">
                    <a16:creationId xmlns:a16="http://schemas.microsoft.com/office/drawing/2014/main" id="{D6B4B098-3393-05B8-E559-6F723A72DAA8}"/>
                  </a:ext>
                </a:extLst>
              </p:cNvPr>
              <p:cNvPicPr/>
              <p:nvPr/>
            </p:nvPicPr>
            <p:blipFill>
              <a:blip r:embed="rId8"/>
              <a:stretch>
                <a:fillRect/>
              </a:stretch>
            </p:blipFill>
            <p:spPr>
              <a:xfrm>
                <a:off x="2292280" y="4680668"/>
                <a:ext cx="1594770" cy="938594"/>
              </a:xfrm>
              <a:prstGeom prst="rect">
                <a:avLst/>
              </a:prstGeom>
            </p:spPr>
          </p:pic>
        </mc:Fallback>
      </mc:AlternateContent>
      <p:sp>
        <p:nvSpPr>
          <p:cNvPr id="14" name="Oval 13">
            <a:extLst>
              <a:ext uri="{FF2B5EF4-FFF2-40B4-BE49-F238E27FC236}">
                <a16:creationId xmlns:a16="http://schemas.microsoft.com/office/drawing/2014/main" id="{AD8BFD35-4F5C-5ED7-006B-86FACE8FF162}"/>
              </a:ext>
            </a:extLst>
          </p:cNvPr>
          <p:cNvSpPr/>
          <p:nvPr/>
        </p:nvSpPr>
        <p:spPr>
          <a:xfrm>
            <a:off x="1675977" y="4183504"/>
            <a:ext cx="2602827" cy="246490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6B67490-1EAA-9253-AFC1-D662E24A26D1}"/>
              </a:ext>
            </a:extLst>
          </p:cNvPr>
          <p:cNvSpPr/>
          <p:nvPr/>
        </p:nvSpPr>
        <p:spPr>
          <a:xfrm>
            <a:off x="7845288" y="4097080"/>
            <a:ext cx="2602827" cy="246490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Arrow: Quad 15">
            <a:extLst>
              <a:ext uri="{FF2B5EF4-FFF2-40B4-BE49-F238E27FC236}">
                <a16:creationId xmlns:a16="http://schemas.microsoft.com/office/drawing/2014/main" id="{6C054B6D-D24D-53FC-3988-586017EA0AA6}"/>
              </a:ext>
            </a:extLst>
          </p:cNvPr>
          <p:cNvSpPr/>
          <p:nvPr/>
        </p:nvSpPr>
        <p:spPr>
          <a:xfrm>
            <a:off x="2742268" y="4806357"/>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Arrow: Quad 16">
            <a:extLst>
              <a:ext uri="{FF2B5EF4-FFF2-40B4-BE49-F238E27FC236}">
                <a16:creationId xmlns:a16="http://schemas.microsoft.com/office/drawing/2014/main" id="{D016B265-B92A-28D2-626D-92AFF3373A89}"/>
              </a:ext>
            </a:extLst>
          </p:cNvPr>
          <p:cNvSpPr/>
          <p:nvPr/>
        </p:nvSpPr>
        <p:spPr>
          <a:xfrm>
            <a:off x="2598959" y="5022335"/>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Arrow: Quad 17">
            <a:extLst>
              <a:ext uri="{FF2B5EF4-FFF2-40B4-BE49-F238E27FC236}">
                <a16:creationId xmlns:a16="http://schemas.microsoft.com/office/drawing/2014/main" id="{B5ECA6AF-CEEF-9E74-5DA3-FEB43AE38740}"/>
              </a:ext>
            </a:extLst>
          </p:cNvPr>
          <p:cNvSpPr/>
          <p:nvPr/>
        </p:nvSpPr>
        <p:spPr>
          <a:xfrm>
            <a:off x="2561761" y="5119297"/>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Arrow: Quad 18">
            <a:extLst>
              <a:ext uri="{FF2B5EF4-FFF2-40B4-BE49-F238E27FC236}">
                <a16:creationId xmlns:a16="http://schemas.microsoft.com/office/drawing/2014/main" id="{AF065095-6BAE-D6F2-5D06-655255E6E72B}"/>
              </a:ext>
            </a:extLst>
          </p:cNvPr>
          <p:cNvSpPr/>
          <p:nvPr/>
        </p:nvSpPr>
        <p:spPr>
          <a:xfrm>
            <a:off x="2704331" y="5341907"/>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Arrow: Quad 19">
            <a:extLst>
              <a:ext uri="{FF2B5EF4-FFF2-40B4-BE49-F238E27FC236}">
                <a16:creationId xmlns:a16="http://schemas.microsoft.com/office/drawing/2014/main" id="{E9A4F13F-689D-01F2-22E0-370E212E8567}"/>
              </a:ext>
            </a:extLst>
          </p:cNvPr>
          <p:cNvSpPr/>
          <p:nvPr/>
        </p:nvSpPr>
        <p:spPr>
          <a:xfrm>
            <a:off x="3056159" y="5369134"/>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Arrow: Quad 20">
            <a:extLst>
              <a:ext uri="{FF2B5EF4-FFF2-40B4-BE49-F238E27FC236}">
                <a16:creationId xmlns:a16="http://schemas.microsoft.com/office/drawing/2014/main" id="{10F0B717-3CB9-A922-F33B-3677C68727EE}"/>
              </a:ext>
            </a:extLst>
          </p:cNvPr>
          <p:cNvSpPr/>
          <p:nvPr/>
        </p:nvSpPr>
        <p:spPr>
          <a:xfrm>
            <a:off x="3272924" y="5239926"/>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Arrow: Quad 21">
            <a:extLst>
              <a:ext uri="{FF2B5EF4-FFF2-40B4-BE49-F238E27FC236}">
                <a16:creationId xmlns:a16="http://schemas.microsoft.com/office/drawing/2014/main" id="{7E5C4B50-93C9-C25E-BD66-B0991E208D5F}"/>
              </a:ext>
            </a:extLst>
          </p:cNvPr>
          <p:cNvSpPr/>
          <p:nvPr/>
        </p:nvSpPr>
        <p:spPr>
          <a:xfrm>
            <a:off x="2953177" y="5148233"/>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Arrow: Quad 22">
            <a:extLst>
              <a:ext uri="{FF2B5EF4-FFF2-40B4-BE49-F238E27FC236}">
                <a16:creationId xmlns:a16="http://schemas.microsoft.com/office/drawing/2014/main" id="{8314B513-ECD9-C6C2-E6CD-8295BCADDFFF}"/>
              </a:ext>
            </a:extLst>
          </p:cNvPr>
          <p:cNvSpPr/>
          <p:nvPr/>
        </p:nvSpPr>
        <p:spPr>
          <a:xfrm>
            <a:off x="3204201" y="5141607"/>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Arrow: Quad 23">
            <a:extLst>
              <a:ext uri="{FF2B5EF4-FFF2-40B4-BE49-F238E27FC236}">
                <a16:creationId xmlns:a16="http://schemas.microsoft.com/office/drawing/2014/main" id="{09F74CF9-440A-2497-B2B7-19A8DE5E84E5}"/>
              </a:ext>
            </a:extLst>
          </p:cNvPr>
          <p:cNvSpPr/>
          <p:nvPr/>
        </p:nvSpPr>
        <p:spPr>
          <a:xfrm>
            <a:off x="3496163" y="5187305"/>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Arrow: Quad 24">
            <a:extLst>
              <a:ext uri="{FF2B5EF4-FFF2-40B4-BE49-F238E27FC236}">
                <a16:creationId xmlns:a16="http://schemas.microsoft.com/office/drawing/2014/main" id="{90D8A3E6-8A53-2724-16E9-7DF968EDCC64}"/>
              </a:ext>
            </a:extLst>
          </p:cNvPr>
          <p:cNvSpPr/>
          <p:nvPr/>
        </p:nvSpPr>
        <p:spPr>
          <a:xfrm>
            <a:off x="2370985" y="5175473"/>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Arrow: Quad 38">
            <a:extLst>
              <a:ext uri="{FF2B5EF4-FFF2-40B4-BE49-F238E27FC236}">
                <a16:creationId xmlns:a16="http://schemas.microsoft.com/office/drawing/2014/main" id="{18C5CEFC-2760-0B14-28F9-82E448EAB396}"/>
              </a:ext>
            </a:extLst>
          </p:cNvPr>
          <p:cNvSpPr/>
          <p:nvPr/>
        </p:nvSpPr>
        <p:spPr>
          <a:xfrm>
            <a:off x="2751359" y="5163723"/>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Oval 42">
            <a:extLst>
              <a:ext uri="{FF2B5EF4-FFF2-40B4-BE49-F238E27FC236}">
                <a16:creationId xmlns:a16="http://schemas.microsoft.com/office/drawing/2014/main" id="{61A5FA79-E1D0-E0D0-D973-862E7C39506F}"/>
              </a:ext>
            </a:extLst>
          </p:cNvPr>
          <p:cNvSpPr/>
          <p:nvPr/>
        </p:nvSpPr>
        <p:spPr>
          <a:xfrm>
            <a:off x="9091981" y="5228910"/>
            <a:ext cx="148953" cy="145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CC1711D7-724B-EB6C-D08D-2960C4EF3922}"/>
              </a:ext>
            </a:extLst>
          </p:cNvPr>
          <p:cNvSpPr/>
          <p:nvPr/>
        </p:nvSpPr>
        <p:spPr>
          <a:xfrm>
            <a:off x="2893958" y="5270543"/>
            <a:ext cx="148953" cy="145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extBox 44">
            <a:extLst>
              <a:ext uri="{FF2B5EF4-FFF2-40B4-BE49-F238E27FC236}">
                <a16:creationId xmlns:a16="http://schemas.microsoft.com/office/drawing/2014/main" id="{79B8F6DE-DE9E-F849-2EFB-80D85A30D9B0}"/>
              </a:ext>
            </a:extLst>
          </p:cNvPr>
          <p:cNvSpPr txBox="1"/>
          <p:nvPr/>
        </p:nvSpPr>
        <p:spPr>
          <a:xfrm>
            <a:off x="2898244" y="4839213"/>
            <a:ext cx="1295735" cy="461665"/>
          </a:xfrm>
          <a:prstGeom prst="rect">
            <a:avLst/>
          </a:prstGeom>
          <a:noFill/>
        </p:spPr>
        <p:txBody>
          <a:bodyPr wrap="square" rtlCol="0">
            <a:spAutoFit/>
          </a:bodyPr>
          <a:lstStyle/>
          <a:p>
            <a:r>
              <a:rPr lang="en-US" sz="2400" b="1" dirty="0"/>
              <a:t>EA 1</a:t>
            </a:r>
          </a:p>
        </p:txBody>
      </p:sp>
      <p:sp>
        <p:nvSpPr>
          <p:cNvPr id="47" name="TextBox 46">
            <a:extLst>
              <a:ext uri="{FF2B5EF4-FFF2-40B4-BE49-F238E27FC236}">
                <a16:creationId xmlns:a16="http://schemas.microsoft.com/office/drawing/2014/main" id="{E00FBB56-2A45-9164-DB06-982077BD057A}"/>
              </a:ext>
            </a:extLst>
          </p:cNvPr>
          <p:cNvSpPr txBox="1"/>
          <p:nvPr/>
        </p:nvSpPr>
        <p:spPr>
          <a:xfrm>
            <a:off x="535508" y="6125842"/>
            <a:ext cx="1556977" cy="461665"/>
          </a:xfrm>
          <a:prstGeom prst="rect">
            <a:avLst/>
          </a:prstGeom>
          <a:noFill/>
        </p:spPr>
        <p:txBody>
          <a:bodyPr wrap="square" rtlCol="0">
            <a:spAutoFit/>
          </a:bodyPr>
          <a:lstStyle/>
          <a:p>
            <a:r>
              <a:rPr lang="en-US" sz="2400" b="1" dirty="0"/>
              <a:t>Home FE</a:t>
            </a:r>
          </a:p>
        </p:txBody>
      </p:sp>
      <p:sp>
        <p:nvSpPr>
          <p:cNvPr id="48" name="TextBox 47">
            <a:extLst>
              <a:ext uri="{FF2B5EF4-FFF2-40B4-BE49-F238E27FC236}">
                <a16:creationId xmlns:a16="http://schemas.microsoft.com/office/drawing/2014/main" id="{6202577C-1E7A-E04B-6EBA-FC9B5854D4F5}"/>
              </a:ext>
            </a:extLst>
          </p:cNvPr>
          <p:cNvSpPr txBox="1"/>
          <p:nvPr/>
        </p:nvSpPr>
        <p:spPr>
          <a:xfrm>
            <a:off x="10145423" y="6125843"/>
            <a:ext cx="1511069" cy="461665"/>
          </a:xfrm>
          <a:prstGeom prst="rect">
            <a:avLst/>
          </a:prstGeom>
          <a:noFill/>
        </p:spPr>
        <p:txBody>
          <a:bodyPr wrap="square" rtlCol="0">
            <a:spAutoFit/>
          </a:bodyPr>
          <a:lstStyle/>
          <a:p>
            <a:r>
              <a:rPr lang="en-US" sz="2400" b="1" dirty="0"/>
              <a:t>Work-FE</a:t>
            </a:r>
          </a:p>
        </p:txBody>
      </p:sp>
      <p:sp>
        <p:nvSpPr>
          <p:cNvPr id="49" name="Arrow: Quad 48">
            <a:extLst>
              <a:ext uri="{FF2B5EF4-FFF2-40B4-BE49-F238E27FC236}">
                <a16:creationId xmlns:a16="http://schemas.microsoft.com/office/drawing/2014/main" id="{FEBF6F8C-275F-50FD-1549-ED67DF98FC78}"/>
              </a:ext>
            </a:extLst>
          </p:cNvPr>
          <p:cNvSpPr/>
          <p:nvPr/>
        </p:nvSpPr>
        <p:spPr>
          <a:xfrm>
            <a:off x="3287907" y="5341879"/>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Arrow: Quad 49">
            <a:extLst>
              <a:ext uri="{FF2B5EF4-FFF2-40B4-BE49-F238E27FC236}">
                <a16:creationId xmlns:a16="http://schemas.microsoft.com/office/drawing/2014/main" id="{0435BB28-7871-DC83-6BC9-9B27FBA8520F}"/>
              </a:ext>
            </a:extLst>
          </p:cNvPr>
          <p:cNvSpPr/>
          <p:nvPr/>
        </p:nvSpPr>
        <p:spPr>
          <a:xfrm>
            <a:off x="2878765" y="5395158"/>
            <a:ext cx="197251" cy="218660"/>
          </a:xfrm>
          <a:prstGeom prst="quadArrow">
            <a:avLst/>
          </a:prstGeom>
          <a:no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5148E899-F1B7-9191-F990-92665088CF1E}"/>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Food environments: Definition and Data</a:t>
            </a:r>
            <a:endParaRPr lang="en-US" sz="4267" b="1" dirty="0">
              <a:latin typeface="+mj-lt"/>
              <a:cs typeface="Futura Medium" panose="020B0602020204020303" pitchFamily="34" charset="-79"/>
            </a:endParaRPr>
          </a:p>
        </p:txBody>
      </p:sp>
    </p:spTree>
    <p:extLst>
      <p:ext uri="{BB962C8B-B14F-4D97-AF65-F5344CB8AC3E}">
        <p14:creationId xmlns:p14="http://schemas.microsoft.com/office/powerpoint/2010/main" val="1332974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25289A-3469-99E2-BB2F-E57CB1E77E9A}"/>
              </a:ext>
            </a:extLst>
          </p:cNvPr>
          <p:cNvSpPr>
            <a:spLocks noGrp="1"/>
          </p:cNvSpPr>
          <p:nvPr>
            <p:ph idx="1"/>
          </p:nvPr>
        </p:nvSpPr>
        <p:spPr>
          <a:xfrm>
            <a:off x="487856" y="837579"/>
            <a:ext cx="11704145" cy="2851971"/>
          </a:xfrm>
        </p:spPr>
        <p:txBody>
          <a:bodyPr>
            <a:normAutofit fontScale="85000" lnSpcReduction="10000"/>
          </a:bodyPr>
          <a:lstStyle/>
          <a:p>
            <a:pPr marL="380990" indent="-380990">
              <a:spcAft>
                <a:spcPts val="1600"/>
              </a:spcAft>
            </a:pPr>
            <a:r>
              <a:rPr lang="en-US" sz="2667" dirty="0">
                <a:solidFill>
                  <a:schemeClr val="bg1">
                    <a:lumMod val="75000"/>
                  </a:schemeClr>
                </a:solidFill>
                <a:latin typeface="Arial" panose="020B0604020202020204" pitchFamily="34" charset="0"/>
                <a:cs typeface="Arial" panose="020B0604020202020204" pitchFamily="34" charset="0"/>
              </a:rPr>
              <a:t>Home FE:  0.4 km (or 0.6 km in PU-Kisumu) radius around each sampled enumeration area (n=61)</a:t>
            </a:r>
          </a:p>
          <a:p>
            <a:pPr marL="380990" indent="-380990">
              <a:spcAft>
                <a:spcPts val="1600"/>
              </a:spcAft>
            </a:pPr>
            <a:r>
              <a:rPr lang="en-US" sz="2667" dirty="0">
                <a:solidFill>
                  <a:schemeClr val="bg1">
                    <a:lumMod val="75000"/>
                  </a:schemeClr>
                </a:solidFill>
                <a:latin typeface="Arial" panose="020B0604020202020204" pitchFamily="34" charset="0"/>
                <a:cs typeface="Arial" panose="020B0604020202020204" pitchFamily="34" charset="0"/>
              </a:rPr>
              <a:t>Work FE: 0.4 km (or 0.6 km in PU-Kisumu) radius around the work location</a:t>
            </a:r>
          </a:p>
          <a:p>
            <a:pPr marL="380990" indent="-380990">
              <a:spcAft>
                <a:spcPts val="1600"/>
              </a:spcAft>
            </a:pPr>
            <a:r>
              <a:rPr lang="en-US" sz="2667" dirty="0">
                <a:latin typeface="Arial" panose="020B0604020202020204" pitchFamily="34" charset="0"/>
                <a:cs typeface="Arial" panose="020B0604020202020204" pitchFamily="34" charset="0"/>
              </a:rPr>
              <a:t>Census of food outlets in each food environment (FE), taking account of what they sell</a:t>
            </a:r>
          </a:p>
          <a:p>
            <a:pPr marL="380990" indent="-380990">
              <a:spcAft>
                <a:spcPts val="1600"/>
              </a:spcAft>
            </a:pPr>
            <a:r>
              <a:rPr lang="en-US" sz="2667" dirty="0">
                <a:latin typeface="Arial" panose="020B0604020202020204" pitchFamily="34" charset="0"/>
                <a:cs typeface="Arial" panose="020B0604020202020204" pitchFamily="34" charset="0"/>
              </a:rPr>
              <a:t>Sample of non-prepared food outlets in each FE for measurement of shelf space</a:t>
            </a:r>
            <a:endParaRPr lang="en-US" sz="2667" kern="0" dirty="0">
              <a:ea typeface="Tahoma" panose="020B0604030504040204" pitchFamily="34" charset="0"/>
              <a:cs typeface="72" panose="020B0503030000000003" pitchFamily="34" charset="0"/>
            </a:endParaRPr>
          </a:p>
          <a:p>
            <a:endParaRPr lang="en-US" sz="2667" dirty="0"/>
          </a:p>
          <a:p>
            <a:pPr marL="0" indent="0">
              <a:buNone/>
            </a:pPr>
            <a:endParaRPr lang="en-US" sz="2667" dirty="0"/>
          </a:p>
        </p:txBody>
      </p:sp>
      <p:grpSp>
        <p:nvGrpSpPr>
          <p:cNvPr id="12" name="Group 11">
            <a:extLst>
              <a:ext uri="{FF2B5EF4-FFF2-40B4-BE49-F238E27FC236}">
                <a16:creationId xmlns:a16="http://schemas.microsoft.com/office/drawing/2014/main" id="{5CFCF3FB-458A-A3ED-1576-91993DAC6637}"/>
              </a:ext>
            </a:extLst>
          </p:cNvPr>
          <p:cNvGrpSpPr/>
          <p:nvPr/>
        </p:nvGrpSpPr>
        <p:grpSpPr>
          <a:xfrm>
            <a:off x="3607451" y="4491892"/>
            <a:ext cx="20160" cy="20160"/>
            <a:chOff x="3607450" y="4491892"/>
            <a:chExt cx="20160" cy="2016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0D187AD7-E53E-6A5C-4512-2047EB962C77}"/>
                    </a:ext>
                  </a:extLst>
                </p14:cNvPr>
                <p14:cNvContentPartPr/>
                <p14:nvPr/>
              </p14:nvContentPartPr>
              <p14:xfrm>
                <a:off x="3607450" y="4511692"/>
                <a:ext cx="360" cy="360"/>
              </p14:xfrm>
            </p:contentPart>
          </mc:Choice>
          <mc:Fallback xmlns="">
            <p:pic>
              <p:nvPicPr>
                <p:cNvPr id="10" name="Ink 9">
                  <a:extLst>
                    <a:ext uri="{FF2B5EF4-FFF2-40B4-BE49-F238E27FC236}">
                      <a16:creationId xmlns:a16="http://schemas.microsoft.com/office/drawing/2014/main" id="{0D187AD7-E53E-6A5C-4512-2047EB962C77}"/>
                    </a:ext>
                  </a:extLst>
                </p:cNvPr>
                <p:cNvPicPr/>
                <p:nvPr/>
              </p:nvPicPr>
              <p:blipFill>
                <a:blip r:embed="rId5"/>
                <a:stretch>
                  <a:fillRect/>
                </a:stretch>
              </p:blipFill>
              <p:spPr>
                <a:xfrm>
                  <a:off x="3598810" y="45030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B73B1B5-F402-69A6-F129-1B01B065BD34}"/>
                    </a:ext>
                  </a:extLst>
                </p14:cNvPr>
                <p14:cNvContentPartPr/>
                <p14:nvPr/>
              </p14:nvContentPartPr>
              <p14:xfrm>
                <a:off x="3627250" y="4491892"/>
                <a:ext cx="360" cy="360"/>
              </p14:xfrm>
            </p:contentPart>
          </mc:Choice>
          <mc:Fallback xmlns="">
            <p:pic>
              <p:nvPicPr>
                <p:cNvPr id="11" name="Ink 10">
                  <a:extLst>
                    <a:ext uri="{FF2B5EF4-FFF2-40B4-BE49-F238E27FC236}">
                      <a16:creationId xmlns:a16="http://schemas.microsoft.com/office/drawing/2014/main" id="{FB73B1B5-F402-69A6-F129-1B01B065BD34}"/>
                    </a:ext>
                  </a:extLst>
                </p:cNvPr>
                <p:cNvPicPr/>
                <p:nvPr/>
              </p:nvPicPr>
              <p:blipFill>
                <a:blip r:embed="rId5"/>
                <a:stretch>
                  <a:fillRect/>
                </a:stretch>
              </p:blipFill>
              <p:spPr>
                <a:xfrm>
                  <a:off x="3618610" y="448325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D6B4B098-3393-05B8-E559-6F723A72DAA8}"/>
                  </a:ext>
                </a:extLst>
              </p14:cNvPr>
              <p14:cNvContentPartPr/>
              <p14:nvPr/>
            </p14:nvContentPartPr>
            <p14:xfrm>
              <a:off x="2311355" y="4718816"/>
              <a:ext cx="1556979" cy="862657"/>
            </p14:xfrm>
          </p:contentPart>
        </mc:Choice>
        <mc:Fallback xmlns="">
          <p:pic>
            <p:nvPicPr>
              <p:cNvPr id="13" name="Ink 12">
                <a:extLst>
                  <a:ext uri="{FF2B5EF4-FFF2-40B4-BE49-F238E27FC236}">
                    <a16:creationId xmlns:a16="http://schemas.microsoft.com/office/drawing/2014/main" id="{D6B4B098-3393-05B8-E559-6F723A72DAA8}"/>
                  </a:ext>
                </a:extLst>
              </p:cNvPr>
              <p:cNvPicPr/>
              <p:nvPr/>
            </p:nvPicPr>
            <p:blipFill>
              <a:blip r:embed="rId8"/>
              <a:stretch>
                <a:fillRect/>
              </a:stretch>
            </p:blipFill>
            <p:spPr>
              <a:xfrm>
                <a:off x="2292280" y="4680668"/>
                <a:ext cx="1594770" cy="938594"/>
              </a:xfrm>
              <a:prstGeom prst="rect">
                <a:avLst/>
              </a:prstGeom>
            </p:spPr>
          </p:pic>
        </mc:Fallback>
      </mc:AlternateContent>
      <p:sp>
        <p:nvSpPr>
          <p:cNvPr id="14" name="Oval 13">
            <a:extLst>
              <a:ext uri="{FF2B5EF4-FFF2-40B4-BE49-F238E27FC236}">
                <a16:creationId xmlns:a16="http://schemas.microsoft.com/office/drawing/2014/main" id="{AD8BFD35-4F5C-5ED7-006B-86FACE8FF162}"/>
              </a:ext>
            </a:extLst>
          </p:cNvPr>
          <p:cNvSpPr/>
          <p:nvPr/>
        </p:nvSpPr>
        <p:spPr>
          <a:xfrm>
            <a:off x="1675977" y="4183504"/>
            <a:ext cx="2602827" cy="246490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6B67490-1EAA-9253-AFC1-D662E24A26D1}"/>
              </a:ext>
            </a:extLst>
          </p:cNvPr>
          <p:cNvSpPr/>
          <p:nvPr/>
        </p:nvSpPr>
        <p:spPr>
          <a:xfrm>
            <a:off x="7845288" y="4097080"/>
            <a:ext cx="2602827" cy="246490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Oval 42">
            <a:extLst>
              <a:ext uri="{FF2B5EF4-FFF2-40B4-BE49-F238E27FC236}">
                <a16:creationId xmlns:a16="http://schemas.microsoft.com/office/drawing/2014/main" id="{61A5FA79-E1D0-E0D0-D973-862E7C39506F}"/>
              </a:ext>
            </a:extLst>
          </p:cNvPr>
          <p:cNvSpPr/>
          <p:nvPr/>
        </p:nvSpPr>
        <p:spPr>
          <a:xfrm>
            <a:off x="9091981" y="5228910"/>
            <a:ext cx="148953" cy="145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CC1711D7-724B-EB6C-D08D-2960C4EF3922}"/>
              </a:ext>
            </a:extLst>
          </p:cNvPr>
          <p:cNvSpPr/>
          <p:nvPr/>
        </p:nvSpPr>
        <p:spPr>
          <a:xfrm>
            <a:off x="2893958" y="5270543"/>
            <a:ext cx="148953" cy="145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extBox 44">
            <a:extLst>
              <a:ext uri="{FF2B5EF4-FFF2-40B4-BE49-F238E27FC236}">
                <a16:creationId xmlns:a16="http://schemas.microsoft.com/office/drawing/2014/main" id="{79B8F6DE-DE9E-F849-2EFB-80D85A30D9B0}"/>
              </a:ext>
            </a:extLst>
          </p:cNvPr>
          <p:cNvSpPr txBox="1"/>
          <p:nvPr/>
        </p:nvSpPr>
        <p:spPr>
          <a:xfrm>
            <a:off x="2898244" y="4839213"/>
            <a:ext cx="1295735" cy="461665"/>
          </a:xfrm>
          <a:prstGeom prst="rect">
            <a:avLst/>
          </a:prstGeom>
          <a:noFill/>
        </p:spPr>
        <p:txBody>
          <a:bodyPr wrap="square" rtlCol="0">
            <a:spAutoFit/>
          </a:bodyPr>
          <a:lstStyle/>
          <a:p>
            <a:r>
              <a:rPr lang="en-US" sz="2400" b="1" dirty="0"/>
              <a:t>EA 1</a:t>
            </a:r>
          </a:p>
        </p:txBody>
      </p:sp>
      <p:sp>
        <p:nvSpPr>
          <p:cNvPr id="47" name="TextBox 46">
            <a:extLst>
              <a:ext uri="{FF2B5EF4-FFF2-40B4-BE49-F238E27FC236}">
                <a16:creationId xmlns:a16="http://schemas.microsoft.com/office/drawing/2014/main" id="{E00FBB56-2A45-9164-DB06-982077BD057A}"/>
              </a:ext>
            </a:extLst>
          </p:cNvPr>
          <p:cNvSpPr txBox="1"/>
          <p:nvPr/>
        </p:nvSpPr>
        <p:spPr>
          <a:xfrm>
            <a:off x="535508" y="6125842"/>
            <a:ext cx="1556977" cy="461665"/>
          </a:xfrm>
          <a:prstGeom prst="rect">
            <a:avLst/>
          </a:prstGeom>
          <a:noFill/>
        </p:spPr>
        <p:txBody>
          <a:bodyPr wrap="square" rtlCol="0">
            <a:spAutoFit/>
          </a:bodyPr>
          <a:lstStyle/>
          <a:p>
            <a:r>
              <a:rPr lang="en-US" sz="2400" b="1" dirty="0"/>
              <a:t>Home FE</a:t>
            </a:r>
          </a:p>
        </p:txBody>
      </p:sp>
      <p:sp>
        <p:nvSpPr>
          <p:cNvPr id="48" name="TextBox 47">
            <a:extLst>
              <a:ext uri="{FF2B5EF4-FFF2-40B4-BE49-F238E27FC236}">
                <a16:creationId xmlns:a16="http://schemas.microsoft.com/office/drawing/2014/main" id="{6202577C-1E7A-E04B-6EBA-FC9B5854D4F5}"/>
              </a:ext>
            </a:extLst>
          </p:cNvPr>
          <p:cNvSpPr txBox="1"/>
          <p:nvPr/>
        </p:nvSpPr>
        <p:spPr>
          <a:xfrm>
            <a:off x="10145423" y="6125843"/>
            <a:ext cx="1511069" cy="461665"/>
          </a:xfrm>
          <a:prstGeom prst="rect">
            <a:avLst/>
          </a:prstGeom>
          <a:noFill/>
        </p:spPr>
        <p:txBody>
          <a:bodyPr wrap="square" rtlCol="0">
            <a:spAutoFit/>
          </a:bodyPr>
          <a:lstStyle/>
          <a:p>
            <a:r>
              <a:rPr lang="en-US" sz="2400" b="1" dirty="0"/>
              <a:t>Work-FE</a:t>
            </a:r>
          </a:p>
        </p:txBody>
      </p:sp>
      <p:sp>
        <p:nvSpPr>
          <p:cNvPr id="4" name="Rectangle 3">
            <a:extLst>
              <a:ext uri="{FF2B5EF4-FFF2-40B4-BE49-F238E27FC236}">
                <a16:creationId xmlns:a16="http://schemas.microsoft.com/office/drawing/2014/main" id="{5148E899-F1B7-9191-F990-92665088CF1E}"/>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Food environments: Definition and Data</a:t>
            </a:r>
            <a:endParaRPr lang="en-US" sz="4267" b="1" dirty="0">
              <a:latin typeface="+mj-lt"/>
              <a:cs typeface="Futura Medium" panose="020B0602020204020303" pitchFamily="34" charset="-79"/>
            </a:endParaRPr>
          </a:p>
        </p:txBody>
      </p:sp>
      <p:sp>
        <p:nvSpPr>
          <p:cNvPr id="6" name="Multiplication Sign 5">
            <a:extLst>
              <a:ext uri="{FF2B5EF4-FFF2-40B4-BE49-F238E27FC236}">
                <a16:creationId xmlns:a16="http://schemas.microsoft.com/office/drawing/2014/main" id="{200CB743-397E-E37E-2193-227DF172E2FB}"/>
              </a:ext>
            </a:extLst>
          </p:cNvPr>
          <p:cNvSpPr/>
          <p:nvPr/>
        </p:nvSpPr>
        <p:spPr>
          <a:xfrm>
            <a:off x="8343900" y="471881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F46C3435-49C4-D707-1419-FF363C5C4FE6}"/>
              </a:ext>
            </a:extLst>
          </p:cNvPr>
          <p:cNvSpPr/>
          <p:nvPr/>
        </p:nvSpPr>
        <p:spPr>
          <a:xfrm>
            <a:off x="10034730" y="5065697"/>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3F8F9D35-A1F2-5A3E-519F-C578F85B0F8E}"/>
              </a:ext>
            </a:extLst>
          </p:cNvPr>
          <p:cNvSpPr/>
          <p:nvPr/>
        </p:nvSpPr>
        <p:spPr>
          <a:xfrm>
            <a:off x="8119110" y="5623420"/>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73719B50-162A-250E-3791-D725DF1D1382}"/>
              </a:ext>
            </a:extLst>
          </p:cNvPr>
          <p:cNvSpPr/>
          <p:nvPr/>
        </p:nvSpPr>
        <p:spPr>
          <a:xfrm>
            <a:off x="8831580" y="5325722"/>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DED0340F-B37A-D8E2-5E4A-896769E5B0B0}"/>
              </a:ext>
            </a:extLst>
          </p:cNvPr>
          <p:cNvSpPr/>
          <p:nvPr/>
        </p:nvSpPr>
        <p:spPr>
          <a:xfrm>
            <a:off x="9692050" y="4735359"/>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BC1D0BAF-D9BC-996B-4A67-B0C185C7E79C}"/>
              </a:ext>
            </a:extLst>
          </p:cNvPr>
          <p:cNvSpPr/>
          <p:nvPr/>
        </p:nvSpPr>
        <p:spPr>
          <a:xfrm>
            <a:off x="8774027" y="446368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Multiplication Sign 27">
            <a:extLst>
              <a:ext uri="{FF2B5EF4-FFF2-40B4-BE49-F238E27FC236}">
                <a16:creationId xmlns:a16="http://schemas.microsoft.com/office/drawing/2014/main" id="{E904B033-5384-78BD-86AC-00A357D41E9B}"/>
              </a:ext>
            </a:extLst>
          </p:cNvPr>
          <p:cNvSpPr/>
          <p:nvPr/>
        </p:nvSpPr>
        <p:spPr>
          <a:xfrm>
            <a:off x="8177505" y="512634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9" name="Multiplication Sign 28">
            <a:extLst>
              <a:ext uri="{FF2B5EF4-FFF2-40B4-BE49-F238E27FC236}">
                <a16:creationId xmlns:a16="http://schemas.microsoft.com/office/drawing/2014/main" id="{CB4F1F27-D031-A81B-79CF-3585458C990A}"/>
              </a:ext>
            </a:extLst>
          </p:cNvPr>
          <p:cNvSpPr/>
          <p:nvPr/>
        </p:nvSpPr>
        <p:spPr>
          <a:xfrm>
            <a:off x="8648700" y="502361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Multiplication Sign 29">
            <a:extLst>
              <a:ext uri="{FF2B5EF4-FFF2-40B4-BE49-F238E27FC236}">
                <a16:creationId xmlns:a16="http://schemas.microsoft.com/office/drawing/2014/main" id="{9A51E6C1-793B-DACA-FA05-FCEDFCCCBD5C}"/>
              </a:ext>
            </a:extLst>
          </p:cNvPr>
          <p:cNvSpPr/>
          <p:nvPr/>
        </p:nvSpPr>
        <p:spPr>
          <a:xfrm>
            <a:off x="9208770" y="552526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Multiplication Sign 30">
            <a:extLst>
              <a:ext uri="{FF2B5EF4-FFF2-40B4-BE49-F238E27FC236}">
                <a16:creationId xmlns:a16="http://schemas.microsoft.com/office/drawing/2014/main" id="{72678A99-755C-A8B9-7520-14EA94751ADA}"/>
              </a:ext>
            </a:extLst>
          </p:cNvPr>
          <p:cNvSpPr/>
          <p:nvPr/>
        </p:nvSpPr>
        <p:spPr>
          <a:xfrm>
            <a:off x="8793077" y="6088483"/>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4D300F94-BA2E-B653-A794-21006017DF21}"/>
              </a:ext>
            </a:extLst>
          </p:cNvPr>
          <p:cNvSpPr/>
          <p:nvPr/>
        </p:nvSpPr>
        <p:spPr>
          <a:xfrm>
            <a:off x="8945477" y="6240883"/>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7D6A2E2F-2A4C-F54F-5191-462EDD34BA44}"/>
              </a:ext>
            </a:extLst>
          </p:cNvPr>
          <p:cNvSpPr/>
          <p:nvPr/>
        </p:nvSpPr>
        <p:spPr>
          <a:xfrm>
            <a:off x="9692050" y="5697603"/>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2399107A-025D-23B8-2BBE-629B00EF27F0}"/>
              </a:ext>
            </a:extLst>
          </p:cNvPr>
          <p:cNvSpPr/>
          <p:nvPr/>
        </p:nvSpPr>
        <p:spPr>
          <a:xfrm>
            <a:off x="9583614" y="511773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id="{151E3C36-8638-CDD3-8777-59DA6BC95404}"/>
              </a:ext>
            </a:extLst>
          </p:cNvPr>
          <p:cNvSpPr/>
          <p:nvPr/>
        </p:nvSpPr>
        <p:spPr>
          <a:xfrm>
            <a:off x="9361170" y="567766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Multiplication Sign 35">
            <a:extLst>
              <a:ext uri="{FF2B5EF4-FFF2-40B4-BE49-F238E27FC236}">
                <a16:creationId xmlns:a16="http://schemas.microsoft.com/office/drawing/2014/main" id="{837775E2-7FFB-46EB-9D76-7D769DF494A3}"/>
              </a:ext>
            </a:extLst>
          </p:cNvPr>
          <p:cNvSpPr/>
          <p:nvPr/>
        </p:nvSpPr>
        <p:spPr>
          <a:xfrm>
            <a:off x="9180944" y="4787088"/>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7" name="Multiplication Sign 36">
            <a:extLst>
              <a:ext uri="{FF2B5EF4-FFF2-40B4-BE49-F238E27FC236}">
                <a16:creationId xmlns:a16="http://schemas.microsoft.com/office/drawing/2014/main" id="{F3A8BE3B-9BFF-E03E-C105-0DB4ADE8C59A}"/>
              </a:ext>
            </a:extLst>
          </p:cNvPr>
          <p:cNvSpPr/>
          <p:nvPr/>
        </p:nvSpPr>
        <p:spPr>
          <a:xfrm>
            <a:off x="9491520" y="6013634"/>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Multiplication Sign 37">
            <a:extLst>
              <a:ext uri="{FF2B5EF4-FFF2-40B4-BE49-F238E27FC236}">
                <a16:creationId xmlns:a16="http://schemas.microsoft.com/office/drawing/2014/main" id="{8DFBC391-FAD7-DD2A-B358-4487E5F72084}"/>
              </a:ext>
            </a:extLst>
          </p:cNvPr>
          <p:cNvSpPr/>
          <p:nvPr/>
        </p:nvSpPr>
        <p:spPr>
          <a:xfrm>
            <a:off x="9321572" y="4298720"/>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0" name="Multiplication Sign 39">
            <a:extLst>
              <a:ext uri="{FF2B5EF4-FFF2-40B4-BE49-F238E27FC236}">
                <a16:creationId xmlns:a16="http://schemas.microsoft.com/office/drawing/2014/main" id="{2D526863-B8F4-ACD2-EE3B-A573ADECB618}"/>
              </a:ext>
            </a:extLst>
          </p:cNvPr>
          <p:cNvSpPr/>
          <p:nvPr/>
        </p:nvSpPr>
        <p:spPr>
          <a:xfrm>
            <a:off x="8695120" y="5707102"/>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Multiplication Sign 40">
            <a:extLst>
              <a:ext uri="{FF2B5EF4-FFF2-40B4-BE49-F238E27FC236}">
                <a16:creationId xmlns:a16="http://schemas.microsoft.com/office/drawing/2014/main" id="{589FC2D3-B90D-C606-E263-64BCB79481A9}"/>
              </a:ext>
            </a:extLst>
          </p:cNvPr>
          <p:cNvSpPr/>
          <p:nvPr/>
        </p:nvSpPr>
        <p:spPr>
          <a:xfrm>
            <a:off x="2299195" y="4546479"/>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Multiplication Sign 41">
            <a:extLst>
              <a:ext uri="{FF2B5EF4-FFF2-40B4-BE49-F238E27FC236}">
                <a16:creationId xmlns:a16="http://schemas.microsoft.com/office/drawing/2014/main" id="{078F3297-4B26-D2DA-EEB6-EA3F72B5D14D}"/>
              </a:ext>
            </a:extLst>
          </p:cNvPr>
          <p:cNvSpPr/>
          <p:nvPr/>
        </p:nvSpPr>
        <p:spPr>
          <a:xfrm>
            <a:off x="3990025" y="4893360"/>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 name="Multiplication Sign 45">
            <a:extLst>
              <a:ext uri="{FF2B5EF4-FFF2-40B4-BE49-F238E27FC236}">
                <a16:creationId xmlns:a16="http://schemas.microsoft.com/office/drawing/2014/main" id="{2038ED33-102C-B96E-B850-EF2763D9EDF5}"/>
              </a:ext>
            </a:extLst>
          </p:cNvPr>
          <p:cNvSpPr/>
          <p:nvPr/>
        </p:nvSpPr>
        <p:spPr>
          <a:xfrm>
            <a:off x="2074405" y="5451083"/>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Multiplication Sign 50">
            <a:extLst>
              <a:ext uri="{FF2B5EF4-FFF2-40B4-BE49-F238E27FC236}">
                <a16:creationId xmlns:a16="http://schemas.microsoft.com/office/drawing/2014/main" id="{CD47BA89-D3AE-B1AD-D62F-86B5DE74A082}"/>
              </a:ext>
            </a:extLst>
          </p:cNvPr>
          <p:cNvSpPr/>
          <p:nvPr/>
        </p:nvSpPr>
        <p:spPr>
          <a:xfrm>
            <a:off x="3647345" y="4563022"/>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Multiplication Sign 51">
            <a:extLst>
              <a:ext uri="{FF2B5EF4-FFF2-40B4-BE49-F238E27FC236}">
                <a16:creationId xmlns:a16="http://schemas.microsoft.com/office/drawing/2014/main" id="{B9F8796C-BC4A-8AEE-B859-69E505F1EAA1}"/>
              </a:ext>
            </a:extLst>
          </p:cNvPr>
          <p:cNvSpPr/>
          <p:nvPr/>
        </p:nvSpPr>
        <p:spPr>
          <a:xfrm>
            <a:off x="2729322" y="4291349"/>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3" name="Multiplication Sign 52">
            <a:extLst>
              <a:ext uri="{FF2B5EF4-FFF2-40B4-BE49-F238E27FC236}">
                <a16:creationId xmlns:a16="http://schemas.microsoft.com/office/drawing/2014/main" id="{4FC0654C-5B4F-F003-1CA1-BCEA99F59A17}"/>
              </a:ext>
            </a:extLst>
          </p:cNvPr>
          <p:cNvSpPr/>
          <p:nvPr/>
        </p:nvSpPr>
        <p:spPr>
          <a:xfrm>
            <a:off x="2132800" y="4954009"/>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4" name="Multiplication Sign 53">
            <a:extLst>
              <a:ext uri="{FF2B5EF4-FFF2-40B4-BE49-F238E27FC236}">
                <a16:creationId xmlns:a16="http://schemas.microsoft.com/office/drawing/2014/main" id="{998269D5-0207-1F12-B829-BD3FD43EF95C}"/>
              </a:ext>
            </a:extLst>
          </p:cNvPr>
          <p:cNvSpPr/>
          <p:nvPr/>
        </p:nvSpPr>
        <p:spPr>
          <a:xfrm>
            <a:off x="2900772" y="606854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Multiplication Sign 54">
            <a:extLst>
              <a:ext uri="{FF2B5EF4-FFF2-40B4-BE49-F238E27FC236}">
                <a16:creationId xmlns:a16="http://schemas.microsoft.com/office/drawing/2014/main" id="{4688FA6F-2AA4-B5FA-57F5-B24AD861DC4D}"/>
              </a:ext>
            </a:extLst>
          </p:cNvPr>
          <p:cNvSpPr/>
          <p:nvPr/>
        </p:nvSpPr>
        <p:spPr>
          <a:xfrm>
            <a:off x="3538909" y="4945399"/>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Multiplication Sign 55">
            <a:extLst>
              <a:ext uri="{FF2B5EF4-FFF2-40B4-BE49-F238E27FC236}">
                <a16:creationId xmlns:a16="http://schemas.microsoft.com/office/drawing/2014/main" id="{388C53E9-730D-E203-4545-EACDB672D160}"/>
              </a:ext>
            </a:extLst>
          </p:cNvPr>
          <p:cNvSpPr/>
          <p:nvPr/>
        </p:nvSpPr>
        <p:spPr>
          <a:xfrm>
            <a:off x="3316465" y="5505329"/>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Multiplication Sign 56">
            <a:extLst>
              <a:ext uri="{FF2B5EF4-FFF2-40B4-BE49-F238E27FC236}">
                <a16:creationId xmlns:a16="http://schemas.microsoft.com/office/drawing/2014/main" id="{EAA13AAC-77B2-1ECD-8B80-162642710F00}"/>
              </a:ext>
            </a:extLst>
          </p:cNvPr>
          <p:cNvSpPr/>
          <p:nvPr/>
        </p:nvSpPr>
        <p:spPr>
          <a:xfrm>
            <a:off x="3136239" y="4614751"/>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8" name="Multiplication Sign 57">
            <a:extLst>
              <a:ext uri="{FF2B5EF4-FFF2-40B4-BE49-F238E27FC236}">
                <a16:creationId xmlns:a16="http://schemas.microsoft.com/office/drawing/2014/main" id="{900550C1-064B-252A-52EC-6992A916E956}"/>
              </a:ext>
            </a:extLst>
          </p:cNvPr>
          <p:cNvSpPr/>
          <p:nvPr/>
        </p:nvSpPr>
        <p:spPr>
          <a:xfrm>
            <a:off x="3270155" y="4172168"/>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9" name="Multiplication Sign 58">
            <a:extLst>
              <a:ext uri="{FF2B5EF4-FFF2-40B4-BE49-F238E27FC236}">
                <a16:creationId xmlns:a16="http://schemas.microsoft.com/office/drawing/2014/main" id="{271E255D-24BB-F3D4-DBE7-E3F71B246E4F}"/>
              </a:ext>
            </a:extLst>
          </p:cNvPr>
          <p:cNvSpPr/>
          <p:nvPr/>
        </p:nvSpPr>
        <p:spPr>
          <a:xfrm>
            <a:off x="2190759" y="5659174"/>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Multiplication Sign 59">
            <a:extLst>
              <a:ext uri="{FF2B5EF4-FFF2-40B4-BE49-F238E27FC236}">
                <a16:creationId xmlns:a16="http://schemas.microsoft.com/office/drawing/2014/main" id="{FB239049-F5F5-BB27-5B58-5F68131E7AE7}"/>
              </a:ext>
            </a:extLst>
          </p:cNvPr>
          <p:cNvSpPr/>
          <p:nvPr/>
        </p:nvSpPr>
        <p:spPr>
          <a:xfrm>
            <a:off x="3880162" y="5731988"/>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1" name="Multiplication Sign 60">
            <a:extLst>
              <a:ext uri="{FF2B5EF4-FFF2-40B4-BE49-F238E27FC236}">
                <a16:creationId xmlns:a16="http://schemas.microsoft.com/office/drawing/2014/main" id="{677ED27F-AE1D-D83C-EA3F-4D42781E33C8}"/>
              </a:ext>
            </a:extLst>
          </p:cNvPr>
          <p:cNvSpPr/>
          <p:nvPr/>
        </p:nvSpPr>
        <p:spPr>
          <a:xfrm>
            <a:off x="1623289" y="5294803"/>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Multiplication Sign 61">
            <a:extLst>
              <a:ext uri="{FF2B5EF4-FFF2-40B4-BE49-F238E27FC236}">
                <a16:creationId xmlns:a16="http://schemas.microsoft.com/office/drawing/2014/main" id="{5D59B954-A244-536C-9437-51043F15137C}"/>
              </a:ext>
            </a:extLst>
          </p:cNvPr>
          <p:cNvSpPr/>
          <p:nvPr/>
        </p:nvSpPr>
        <p:spPr>
          <a:xfrm>
            <a:off x="3538909" y="5675717"/>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3" name="Multiplication Sign 62">
            <a:extLst>
              <a:ext uri="{FF2B5EF4-FFF2-40B4-BE49-F238E27FC236}">
                <a16:creationId xmlns:a16="http://schemas.microsoft.com/office/drawing/2014/main" id="{4E0D585A-2FD1-01CB-FEB2-008D21B3D30D}"/>
              </a:ext>
            </a:extLst>
          </p:cNvPr>
          <p:cNvSpPr/>
          <p:nvPr/>
        </p:nvSpPr>
        <p:spPr>
          <a:xfrm>
            <a:off x="2620886" y="5404044"/>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4" name="Multiplication Sign 63">
            <a:extLst>
              <a:ext uri="{FF2B5EF4-FFF2-40B4-BE49-F238E27FC236}">
                <a16:creationId xmlns:a16="http://schemas.microsoft.com/office/drawing/2014/main" id="{03973D13-2089-7E15-6D2E-8CF335D42290}"/>
              </a:ext>
            </a:extLst>
          </p:cNvPr>
          <p:cNvSpPr/>
          <p:nvPr/>
        </p:nvSpPr>
        <p:spPr>
          <a:xfrm>
            <a:off x="2024364" y="6066704"/>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5" name="Multiplication Sign 64">
            <a:extLst>
              <a:ext uri="{FF2B5EF4-FFF2-40B4-BE49-F238E27FC236}">
                <a16:creationId xmlns:a16="http://schemas.microsoft.com/office/drawing/2014/main" id="{75164A95-0883-8181-01BC-395C37D493EB}"/>
              </a:ext>
            </a:extLst>
          </p:cNvPr>
          <p:cNvSpPr/>
          <p:nvPr/>
        </p:nvSpPr>
        <p:spPr>
          <a:xfrm>
            <a:off x="2792336" y="7181241"/>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Multiplication Sign 65">
            <a:extLst>
              <a:ext uri="{FF2B5EF4-FFF2-40B4-BE49-F238E27FC236}">
                <a16:creationId xmlns:a16="http://schemas.microsoft.com/office/drawing/2014/main" id="{D0981A80-AE78-C35E-D927-111A591900DC}"/>
              </a:ext>
            </a:extLst>
          </p:cNvPr>
          <p:cNvSpPr/>
          <p:nvPr/>
        </p:nvSpPr>
        <p:spPr>
          <a:xfrm>
            <a:off x="3430473" y="6058094"/>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Multiplication Sign 66">
            <a:extLst>
              <a:ext uri="{FF2B5EF4-FFF2-40B4-BE49-F238E27FC236}">
                <a16:creationId xmlns:a16="http://schemas.microsoft.com/office/drawing/2014/main" id="{ABC98631-4105-DB8C-9A98-71B0C37C7B35}"/>
              </a:ext>
            </a:extLst>
          </p:cNvPr>
          <p:cNvSpPr/>
          <p:nvPr/>
        </p:nvSpPr>
        <p:spPr>
          <a:xfrm>
            <a:off x="3025547" y="6388518"/>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Multiplication Sign 67">
            <a:extLst>
              <a:ext uri="{FF2B5EF4-FFF2-40B4-BE49-F238E27FC236}">
                <a16:creationId xmlns:a16="http://schemas.microsoft.com/office/drawing/2014/main" id="{149EE773-7E90-1CFA-C0D2-30960F192404}"/>
              </a:ext>
            </a:extLst>
          </p:cNvPr>
          <p:cNvSpPr/>
          <p:nvPr/>
        </p:nvSpPr>
        <p:spPr>
          <a:xfrm>
            <a:off x="3027803" y="5727446"/>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9" name="Multiplication Sign 68">
            <a:extLst>
              <a:ext uri="{FF2B5EF4-FFF2-40B4-BE49-F238E27FC236}">
                <a16:creationId xmlns:a16="http://schemas.microsoft.com/office/drawing/2014/main" id="{6AE3F366-EC6B-1840-932C-C21C0ED03A82}"/>
              </a:ext>
            </a:extLst>
          </p:cNvPr>
          <p:cNvSpPr/>
          <p:nvPr/>
        </p:nvSpPr>
        <p:spPr>
          <a:xfrm>
            <a:off x="3168431" y="5239078"/>
            <a:ext cx="377190" cy="344674"/>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2174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1161-2AA0-9490-8598-83D13D4740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1F6D7-4107-2DCE-7E9F-A2AB758344CA}"/>
              </a:ext>
            </a:extLst>
          </p:cNvPr>
          <p:cNvSpPr>
            <a:spLocks noGrp="1"/>
          </p:cNvSpPr>
          <p:nvPr>
            <p:ph idx="1"/>
          </p:nvPr>
        </p:nvSpPr>
        <p:spPr>
          <a:xfrm>
            <a:off x="500742" y="1398361"/>
            <a:ext cx="11509079" cy="5323115"/>
          </a:xfrm>
        </p:spPr>
        <p:txBody>
          <a:bodyPr>
            <a:noAutofit/>
          </a:bodyPr>
          <a:lstStyle/>
          <a:p>
            <a:pPr marL="380981" indent="-380981">
              <a:spcAft>
                <a:spcPts val="800"/>
              </a:spcAft>
            </a:pPr>
            <a:r>
              <a:rPr lang="en-US" dirty="0">
                <a:latin typeface="Arial" panose="020B0604020202020204" pitchFamily="34" charset="0"/>
                <a:cs typeface="Arial" panose="020B0604020202020204" pitchFamily="34" charset="0"/>
              </a:rPr>
              <a:t>In evaluating the drivers of diet quality, we considered the quality of FEs in the vicinity of home (“</a:t>
            </a:r>
            <a:r>
              <a:rPr lang="en-US" b="1" dirty="0">
                <a:latin typeface="Arial" panose="020B0604020202020204" pitchFamily="34" charset="0"/>
                <a:cs typeface="Arial" panose="020B0604020202020204" pitchFamily="34" charset="0"/>
              </a:rPr>
              <a:t>home FE</a:t>
            </a:r>
            <a:r>
              <a:rPr lang="en-US" dirty="0">
                <a:latin typeface="Arial" panose="020B0604020202020204" pitchFamily="34" charset="0"/>
                <a:cs typeface="Arial" panose="020B0604020202020204" pitchFamily="34" charset="0"/>
              </a:rPr>
              <a:t>”) as well as in the vicinity of commuting destination (“</a:t>
            </a:r>
            <a:r>
              <a:rPr lang="en-US" b="1" dirty="0">
                <a:latin typeface="Arial" panose="020B0604020202020204" pitchFamily="34" charset="0"/>
                <a:cs typeface="Arial" panose="020B0604020202020204" pitchFamily="34" charset="0"/>
              </a:rPr>
              <a:t>work FE</a:t>
            </a:r>
            <a:r>
              <a:rPr lang="en-US" dirty="0">
                <a:latin typeface="Arial" panose="020B0604020202020204" pitchFamily="34" charset="0"/>
                <a:cs typeface="Arial" panose="020B0604020202020204" pitchFamily="34" charset="0"/>
              </a:rPr>
              <a:t>”). </a:t>
            </a:r>
          </a:p>
          <a:p>
            <a:pPr marL="380981" indent="-380981">
              <a:spcAft>
                <a:spcPts val="800"/>
              </a:spcAft>
            </a:pPr>
            <a:r>
              <a:rPr lang="en-US" dirty="0">
                <a:latin typeface="Arial" panose="020B0604020202020204" pitchFamily="34" charset="0"/>
                <a:cs typeface="Arial" panose="020B0604020202020204" pitchFamily="34" charset="0"/>
              </a:rPr>
              <a:t>Rigorous measures of </a:t>
            </a:r>
            <a:r>
              <a:rPr lang="en-US" b="1" dirty="0">
                <a:latin typeface="Arial" panose="020B0604020202020204" pitchFamily="34" charset="0"/>
                <a:cs typeface="Arial" panose="020B0604020202020204" pitchFamily="34" charset="0"/>
              </a:rPr>
              <a:t>FE characteristics </a:t>
            </a:r>
            <a:r>
              <a:rPr lang="en-US" dirty="0">
                <a:latin typeface="Arial" panose="020B0604020202020204" pitchFamily="34" charset="0"/>
                <a:cs typeface="Arial" panose="020B0604020202020204" pitchFamily="34" charset="0"/>
              </a:rPr>
              <a:t>were collected (or developed). Information was inclusive of retail shelf space and food service product offers. </a:t>
            </a:r>
          </a:p>
          <a:p>
            <a:pPr lvl="1">
              <a:spcAft>
                <a:spcPts val="800"/>
              </a:spcAft>
              <a:buClr>
                <a:srgbClr val="14471E"/>
              </a:buClr>
            </a:pPr>
            <a:endParaRPr lang="en-US" sz="2800" kern="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EF06A87-F359-765B-9EA6-2788B71306E8}"/>
              </a:ext>
            </a:extLst>
          </p:cNvPr>
          <p:cNvSpPr>
            <a:spLocks noGrp="1"/>
          </p:cNvSpPr>
          <p:nvPr>
            <p:ph type="sldNum" sz="quarter" idx="12"/>
          </p:nvPr>
        </p:nvSpPr>
        <p:spPr/>
        <p:txBody>
          <a:bodyPr/>
          <a:lstStyle/>
          <a:p>
            <a:fld id="{FC0636EF-1E8A-4064-8053-8FE39D1111A6}" type="slidenum">
              <a:rPr lang="en-US" smtClean="0"/>
              <a:t>23</a:t>
            </a:fld>
            <a:endParaRPr lang="en-US"/>
          </a:p>
        </p:txBody>
      </p:sp>
      <p:sp>
        <p:nvSpPr>
          <p:cNvPr id="4" name="Rectangle 3">
            <a:extLst>
              <a:ext uri="{FF2B5EF4-FFF2-40B4-BE49-F238E27FC236}">
                <a16:creationId xmlns:a16="http://schemas.microsoft.com/office/drawing/2014/main" id="{48B83196-FF3E-C00C-2CFA-A143767E4165}"/>
              </a:ext>
            </a:extLst>
          </p:cNvPr>
          <p:cNvSpPr/>
          <p:nvPr/>
        </p:nvSpPr>
        <p:spPr>
          <a:xfrm>
            <a:off x="0" y="1"/>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00" b="1" dirty="0">
                <a:latin typeface="+mj-lt"/>
              </a:rPr>
              <a:t> Food Environment Data: What’s Novel?</a:t>
            </a:r>
          </a:p>
        </p:txBody>
      </p:sp>
    </p:spTree>
    <p:extLst>
      <p:ext uri="{BB962C8B-B14F-4D97-AF65-F5344CB8AC3E}">
        <p14:creationId xmlns:p14="http://schemas.microsoft.com/office/powerpoint/2010/main" val="354366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7C62-E051-5BDD-761E-DF2A673BEB0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997A27-F797-B922-DE7F-6E6350C43765}"/>
              </a:ext>
            </a:extLst>
          </p:cNvPr>
          <p:cNvSpPr txBox="1">
            <a:spLocks/>
          </p:cNvSpPr>
          <p:nvPr/>
        </p:nvSpPr>
        <p:spPr>
          <a:xfrm>
            <a:off x="525458" y="1443655"/>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9026" indent="-309026">
              <a:spcBef>
                <a:spcPts val="0"/>
              </a:spcBef>
              <a:spcAft>
                <a:spcPts val="1067"/>
              </a:spcAft>
              <a:buFont typeface="Arial" panose="020B0604020202020204" pitchFamily="34" charset="0"/>
              <a:buChar char="•"/>
            </a:pPr>
            <a:endParaRPr lang="en-US" sz="2133" kern="100">
              <a:solidFill>
                <a:srgbClr val="595959"/>
              </a:solidFill>
              <a:latin typeface="FUTURA LIGHT BT" panose="020B0402020204020303" pitchFamily="34" charset="0"/>
              <a:ea typeface="SimSun" panose="02010600030101010101" pitchFamily="2" charset="-122"/>
              <a:cs typeface="Futura Medium" panose="020B0602020204020303" pitchFamily="34" charset="-79"/>
            </a:endParaRPr>
          </a:p>
        </p:txBody>
      </p:sp>
      <p:sp>
        <p:nvSpPr>
          <p:cNvPr id="9" name="Slide Number Placeholder 8">
            <a:extLst>
              <a:ext uri="{FF2B5EF4-FFF2-40B4-BE49-F238E27FC236}">
                <a16:creationId xmlns:a16="http://schemas.microsoft.com/office/drawing/2014/main" id="{62FD4A14-B199-9DD9-F3FA-42A359641E3F}"/>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24</a:t>
            </a:fld>
            <a:endParaRPr lang="en-US">
              <a:latin typeface="FUTURA LIGHT BT" panose="020B0402020204020303" pitchFamily="34" charset="0"/>
            </a:endParaRPr>
          </a:p>
        </p:txBody>
      </p:sp>
      <p:sp>
        <p:nvSpPr>
          <p:cNvPr id="8" name="TextBox 7">
            <a:extLst>
              <a:ext uri="{FF2B5EF4-FFF2-40B4-BE49-F238E27FC236}">
                <a16:creationId xmlns:a16="http://schemas.microsoft.com/office/drawing/2014/main" id="{71B1341B-D8A0-C718-2B26-F1036EBE266B}"/>
              </a:ext>
            </a:extLst>
          </p:cNvPr>
          <p:cNvSpPr txBox="1"/>
          <p:nvPr/>
        </p:nvSpPr>
        <p:spPr>
          <a:xfrm>
            <a:off x="8992681" y="984169"/>
            <a:ext cx="2942647" cy="5162952"/>
          </a:xfrm>
          <a:prstGeom prst="rect">
            <a:avLst/>
          </a:prstGeom>
          <a:noFill/>
        </p:spPr>
        <p:txBody>
          <a:bodyPr wrap="square" rtlCol="0">
            <a:spAutoFit/>
          </a:bodyPr>
          <a:lstStyle/>
          <a:p>
            <a:pPr marL="232828" indent="-232828">
              <a:spcAft>
                <a:spcPts val="2133"/>
              </a:spcAft>
              <a:buFont typeface="Arial" panose="020B0604020202020204" pitchFamily="34" charset="0"/>
              <a:buChar char="•"/>
            </a:pPr>
            <a:r>
              <a:rPr lang="en-US" sz="2400" dirty="0">
                <a:latin typeface="Arial" panose="020B0604020202020204" pitchFamily="34" charset="0"/>
                <a:cs typeface="Arial" panose="020B0604020202020204" pitchFamily="34" charset="0"/>
              </a:rPr>
              <a:t>In absolute terms, shelf space for both healthy and unhealthy foods is highest in Nairobi-urban.</a:t>
            </a:r>
          </a:p>
          <a:p>
            <a:pPr marL="232828" indent="-232828">
              <a:spcAft>
                <a:spcPts val="2133"/>
              </a:spcAft>
              <a:buFont typeface="Arial" panose="020B0604020202020204" pitchFamily="34" charset="0"/>
              <a:buChar char="•"/>
            </a:pPr>
            <a:r>
              <a:rPr lang="en-US" sz="2400" dirty="0">
                <a:latin typeface="Arial" panose="020B0604020202020204" pitchFamily="34" charset="0"/>
                <a:cs typeface="Arial" panose="020B0604020202020204" pitchFamily="34" charset="0"/>
              </a:rPr>
              <a:t>Significantly more shelf space is devoted to unhealthy foods than healthy foods across all types of FEs.</a:t>
            </a:r>
          </a:p>
        </p:txBody>
      </p:sp>
      <p:sp>
        <p:nvSpPr>
          <p:cNvPr id="2" name="Rectangle 1">
            <a:extLst>
              <a:ext uri="{FF2B5EF4-FFF2-40B4-BE49-F238E27FC236}">
                <a16:creationId xmlns:a16="http://schemas.microsoft.com/office/drawing/2014/main" id="{403231B0-042D-7867-61DD-421CDC5E914A}"/>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Home Food environments: Shelf space (m</a:t>
            </a:r>
            <a:r>
              <a:rPr lang="en-US" sz="4267" b="1" kern="0" baseline="30000" dirty="0">
                <a:latin typeface="+mj-lt"/>
                <a:ea typeface="Times New Roman" panose="02020603050405020304" pitchFamily="18" charset="0"/>
                <a:cs typeface="Futura Medium" panose="020B0602020204020303" pitchFamily="34" charset="-79"/>
              </a:rPr>
              <a:t>3</a:t>
            </a:r>
            <a:r>
              <a:rPr lang="en-US" sz="4267" b="1" kern="0" dirty="0">
                <a:latin typeface="+mj-lt"/>
                <a:ea typeface="Times New Roman" panose="02020603050405020304" pitchFamily="18" charset="0"/>
                <a:cs typeface="Futura Medium" panose="020B0602020204020303" pitchFamily="34" charset="-79"/>
              </a:rPr>
              <a:t>/km</a:t>
            </a:r>
            <a:r>
              <a:rPr lang="en-US" sz="4267" b="1" kern="0" baseline="30000" dirty="0">
                <a:latin typeface="+mj-lt"/>
                <a:ea typeface="Times New Roman" panose="02020603050405020304" pitchFamily="18" charset="0"/>
                <a:cs typeface="Futura Medium" panose="020B0602020204020303" pitchFamily="34" charset="-79"/>
              </a:rPr>
              <a:t>2</a:t>
            </a:r>
            <a:r>
              <a:rPr lang="en-US" sz="4267" b="1" kern="0" dirty="0">
                <a:latin typeface="+mj-lt"/>
                <a:ea typeface="Times New Roman" panose="02020603050405020304" pitchFamily="18" charset="0"/>
                <a:cs typeface="Futura Medium" panose="020B0602020204020303" pitchFamily="34" charset="-79"/>
              </a:rPr>
              <a:t>)</a:t>
            </a:r>
            <a:endParaRPr lang="en-US" sz="4267" b="1" dirty="0">
              <a:latin typeface="+mj-lt"/>
              <a:cs typeface="Futura Medium" panose="020B0602020204020303" pitchFamily="34" charset="-79"/>
            </a:endParaRPr>
          </a:p>
        </p:txBody>
      </p:sp>
      <p:sp>
        <p:nvSpPr>
          <p:cNvPr id="7" name="Right Arrow 2">
            <a:extLst>
              <a:ext uri="{FF2B5EF4-FFF2-40B4-BE49-F238E27FC236}">
                <a16:creationId xmlns:a16="http://schemas.microsoft.com/office/drawing/2014/main" id="{B51FC4FC-05CD-8320-4C63-A0D41D6402ED}"/>
              </a:ext>
            </a:extLst>
          </p:cNvPr>
          <p:cNvSpPr/>
          <p:nvPr/>
        </p:nvSpPr>
        <p:spPr>
          <a:xfrm rot="10800000">
            <a:off x="8310509" y="5051489"/>
            <a:ext cx="682172" cy="362857"/>
          </a:xfrm>
          <a:prstGeom prst="rightArrow">
            <a:avLst/>
          </a:prstGeom>
          <a:solidFill>
            <a:srgbClr val="DA6A00"/>
          </a:solidFill>
          <a:ln>
            <a:solidFill>
              <a:srgbClr val="DA6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B42F8CF3-14C1-3462-A247-70E7596485CE}"/>
              </a:ext>
            </a:extLst>
          </p:cNvPr>
          <p:cNvSpPr/>
          <p:nvPr/>
        </p:nvSpPr>
        <p:spPr>
          <a:xfrm>
            <a:off x="3825765" y="6154146"/>
            <a:ext cx="1359339" cy="650383"/>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aphicFrame>
        <p:nvGraphicFramePr>
          <p:cNvPr id="3" name="Chart 2">
            <a:extLst>
              <a:ext uri="{FF2B5EF4-FFF2-40B4-BE49-F238E27FC236}">
                <a16:creationId xmlns:a16="http://schemas.microsoft.com/office/drawing/2014/main" id="{9858973B-E820-FA4A-84DF-5DBC96F68836}"/>
              </a:ext>
            </a:extLst>
          </p:cNvPr>
          <p:cNvGraphicFramePr>
            <a:graphicFrameLocks/>
          </p:cNvGraphicFramePr>
          <p:nvPr>
            <p:extLst>
              <p:ext uri="{D42A27DB-BD31-4B8C-83A1-F6EECF244321}">
                <p14:modId xmlns:p14="http://schemas.microsoft.com/office/powerpoint/2010/main" val="2915451469"/>
              </p:ext>
            </p:extLst>
          </p:nvPr>
        </p:nvGraphicFramePr>
        <p:xfrm>
          <a:off x="304267" y="711201"/>
          <a:ext cx="8688414" cy="60102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31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7BFD4-BE8F-672F-DC29-4AFA96520C8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4D6E8A5-E005-4457-BD91-A885D68E13FD}"/>
              </a:ext>
            </a:extLst>
          </p:cNvPr>
          <p:cNvSpPr txBox="1">
            <a:spLocks/>
          </p:cNvSpPr>
          <p:nvPr/>
        </p:nvSpPr>
        <p:spPr>
          <a:xfrm>
            <a:off x="525458" y="1443655"/>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9026" indent="-309026">
              <a:spcBef>
                <a:spcPts val="0"/>
              </a:spcBef>
              <a:spcAft>
                <a:spcPts val="1067"/>
              </a:spcAft>
              <a:buFont typeface="Arial" panose="020B0604020202020204" pitchFamily="34" charset="0"/>
              <a:buChar char="•"/>
            </a:pPr>
            <a:endParaRPr lang="en-US" sz="2133" kern="100">
              <a:solidFill>
                <a:srgbClr val="595959"/>
              </a:solidFill>
              <a:latin typeface="FUTURA LIGHT BT" panose="020B0402020204020303" pitchFamily="34" charset="0"/>
              <a:ea typeface="SimSun" panose="02010600030101010101" pitchFamily="2" charset="-122"/>
              <a:cs typeface="Futura Medium" panose="020B0602020204020303" pitchFamily="34" charset="-79"/>
            </a:endParaRPr>
          </a:p>
        </p:txBody>
      </p:sp>
      <p:pic>
        <p:nvPicPr>
          <p:cNvPr id="3" name="Picture 2">
            <a:extLst>
              <a:ext uri="{FF2B5EF4-FFF2-40B4-BE49-F238E27FC236}">
                <a16:creationId xmlns:a16="http://schemas.microsoft.com/office/drawing/2014/main" id="{567B118B-F113-8265-7B69-F5B7DC3B22C6}"/>
              </a:ext>
            </a:extLst>
          </p:cNvPr>
          <p:cNvPicPr>
            <a:picLocks noChangeAspect="1"/>
          </p:cNvPicPr>
          <p:nvPr/>
        </p:nvPicPr>
        <p:blipFill rotWithShape="1">
          <a:blip r:embed="rId2"/>
          <a:srcRect b="46612"/>
          <a:stretch/>
        </p:blipFill>
        <p:spPr>
          <a:xfrm>
            <a:off x="7962405" y="127658"/>
            <a:ext cx="4229595" cy="426525"/>
          </a:xfrm>
          <a:prstGeom prst="rect">
            <a:avLst/>
          </a:prstGeom>
        </p:spPr>
      </p:pic>
      <p:sp>
        <p:nvSpPr>
          <p:cNvPr id="9" name="Slide Number Placeholder 8">
            <a:extLst>
              <a:ext uri="{FF2B5EF4-FFF2-40B4-BE49-F238E27FC236}">
                <a16:creationId xmlns:a16="http://schemas.microsoft.com/office/drawing/2014/main" id="{9905E479-1A73-4E9A-79FD-0D46ADC1881F}"/>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25</a:t>
            </a:fld>
            <a:endParaRPr lang="en-US">
              <a:latin typeface="FUTURA LIGHT BT" panose="020B0402020204020303" pitchFamily="34" charset="0"/>
            </a:endParaRPr>
          </a:p>
        </p:txBody>
      </p:sp>
      <p:sp>
        <p:nvSpPr>
          <p:cNvPr id="8" name="TextBox 7">
            <a:extLst>
              <a:ext uri="{FF2B5EF4-FFF2-40B4-BE49-F238E27FC236}">
                <a16:creationId xmlns:a16="http://schemas.microsoft.com/office/drawing/2014/main" id="{60BD2A8A-DA53-7E65-FD0F-28B48A3FA960}"/>
              </a:ext>
            </a:extLst>
          </p:cNvPr>
          <p:cNvSpPr txBox="1"/>
          <p:nvPr/>
        </p:nvSpPr>
        <p:spPr>
          <a:xfrm>
            <a:off x="9347200" y="1423752"/>
            <a:ext cx="2844800" cy="2554545"/>
          </a:xfrm>
          <a:prstGeom prst="rect">
            <a:avLst/>
          </a:prstGeom>
          <a:noFill/>
        </p:spPr>
        <p:txBody>
          <a:bodyPr wrap="square" rtlCol="0">
            <a:spAutoFit/>
          </a:bodyPr>
          <a:lstStyle/>
          <a:p>
            <a:pPr>
              <a:spcAft>
                <a:spcPts val="2133"/>
              </a:spcAft>
            </a:pPr>
            <a:r>
              <a:rPr lang="en-US" sz="2000" dirty="0">
                <a:latin typeface="Arial" panose="020B0604020202020204" pitchFamily="34" charset="0"/>
                <a:cs typeface="Arial" panose="020B0604020202020204" pitchFamily="34" charset="0"/>
              </a:rPr>
              <a:t>Shelf space devoted to unhealthy foods is proportionately higher in areas with a higher probability of poverty, compared to those with a lower probability of poverty</a:t>
            </a:r>
          </a:p>
        </p:txBody>
      </p:sp>
      <p:sp>
        <p:nvSpPr>
          <p:cNvPr id="2" name="Rectangle 1">
            <a:extLst>
              <a:ext uri="{FF2B5EF4-FFF2-40B4-BE49-F238E27FC236}">
                <a16:creationId xmlns:a16="http://schemas.microsoft.com/office/drawing/2014/main" id="{689D0E18-17E1-406B-FFA3-C80D903148C0}"/>
              </a:ext>
            </a:extLst>
          </p:cNvPr>
          <p:cNvSpPr/>
          <p:nvPr/>
        </p:nvSpPr>
        <p:spPr>
          <a:xfrm>
            <a:off x="0" y="0"/>
            <a:ext cx="12192000" cy="1216655"/>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kern="0" dirty="0">
                <a:latin typeface="+mj-lt"/>
                <a:ea typeface="Times New Roman" panose="02020603050405020304" pitchFamily="18" charset="0"/>
                <a:cs typeface="Futura Medium" panose="020B0602020204020303" pitchFamily="34" charset="-79"/>
              </a:rPr>
              <a:t>Food Environment: % shelf space allocated to unhealthy foods</a:t>
            </a:r>
            <a:endParaRPr lang="en-US" sz="4000" b="1" dirty="0">
              <a:latin typeface="+mj-lt"/>
              <a:cs typeface="Futura Medium" panose="020B0602020204020303" pitchFamily="34" charset="-79"/>
            </a:endParaRPr>
          </a:p>
        </p:txBody>
      </p:sp>
      <p:sp>
        <p:nvSpPr>
          <p:cNvPr id="6" name="Right Arrow 2">
            <a:extLst>
              <a:ext uri="{FF2B5EF4-FFF2-40B4-BE49-F238E27FC236}">
                <a16:creationId xmlns:a16="http://schemas.microsoft.com/office/drawing/2014/main" id="{7ED53512-86F7-5D49-D9DF-8938DD5CA6BA}"/>
              </a:ext>
            </a:extLst>
          </p:cNvPr>
          <p:cNvSpPr/>
          <p:nvPr/>
        </p:nvSpPr>
        <p:spPr>
          <a:xfrm rot="10800000">
            <a:off x="8737601" y="2116330"/>
            <a:ext cx="682172" cy="362857"/>
          </a:xfrm>
          <a:prstGeom prst="rightArrow">
            <a:avLst/>
          </a:prstGeom>
          <a:solidFill>
            <a:srgbClr val="DA6A00"/>
          </a:solidFill>
          <a:ln>
            <a:solidFill>
              <a:srgbClr val="DA6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4" name="Chart 3">
            <a:extLst>
              <a:ext uri="{FF2B5EF4-FFF2-40B4-BE49-F238E27FC236}">
                <a16:creationId xmlns:a16="http://schemas.microsoft.com/office/drawing/2014/main" id="{EE0CE53A-0624-3540-9EC6-02A59DB43783}"/>
              </a:ext>
            </a:extLst>
          </p:cNvPr>
          <p:cNvGraphicFramePr>
            <a:graphicFrameLocks/>
          </p:cNvGraphicFramePr>
          <p:nvPr/>
        </p:nvGraphicFramePr>
        <p:xfrm>
          <a:off x="274921" y="1225376"/>
          <a:ext cx="9253992" cy="55086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04B80A6-32A5-0927-03A6-C9B93813A0DA}"/>
              </a:ext>
            </a:extLst>
          </p:cNvPr>
          <p:cNvSpPr txBox="1"/>
          <p:nvPr/>
        </p:nvSpPr>
        <p:spPr>
          <a:xfrm>
            <a:off x="9416025" y="4205296"/>
            <a:ext cx="2844800" cy="1938992"/>
          </a:xfrm>
          <a:prstGeom prst="rect">
            <a:avLst/>
          </a:prstGeom>
          <a:noFill/>
        </p:spPr>
        <p:txBody>
          <a:bodyPr wrap="square" rtlCol="0">
            <a:spAutoFit/>
          </a:bodyPr>
          <a:lstStyle/>
          <a:p>
            <a:pPr>
              <a:spcAft>
                <a:spcPts val="2133"/>
              </a:spcAft>
            </a:pPr>
            <a:r>
              <a:rPr lang="en-US" sz="2000" dirty="0">
                <a:latin typeface="Arial" panose="020B0604020202020204" pitchFamily="34" charset="0"/>
                <a:cs typeface="Arial" panose="020B0604020202020204" pitchFamily="34" charset="0"/>
              </a:rPr>
              <a:t>Also, shelf space devoted to unhealthy foods is relatively higher in peri-urban areas compared to urban</a:t>
            </a:r>
          </a:p>
        </p:txBody>
      </p:sp>
      <p:sp>
        <p:nvSpPr>
          <p:cNvPr id="7" name="Right Arrow 2">
            <a:extLst>
              <a:ext uri="{FF2B5EF4-FFF2-40B4-BE49-F238E27FC236}">
                <a16:creationId xmlns:a16="http://schemas.microsoft.com/office/drawing/2014/main" id="{4842CF4A-ECBD-7092-69F1-83610BCFA107}"/>
              </a:ext>
            </a:extLst>
          </p:cNvPr>
          <p:cNvSpPr/>
          <p:nvPr/>
        </p:nvSpPr>
        <p:spPr>
          <a:xfrm rot="10800000">
            <a:off x="8549711" y="3337089"/>
            <a:ext cx="682172" cy="362857"/>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ight Arrow 2">
            <a:extLst>
              <a:ext uri="{FF2B5EF4-FFF2-40B4-BE49-F238E27FC236}">
                <a16:creationId xmlns:a16="http://schemas.microsoft.com/office/drawing/2014/main" id="{9404F299-B81F-26A1-B4BA-CED663E8AF23}"/>
              </a:ext>
            </a:extLst>
          </p:cNvPr>
          <p:cNvSpPr/>
          <p:nvPr/>
        </p:nvSpPr>
        <p:spPr>
          <a:xfrm rot="10800000">
            <a:off x="8574763" y="4582900"/>
            <a:ext cx="682172" cy="362857"/>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3531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5" grpId="0"/>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CD96B-E36A-B67A-085C-2BA6AAC67EA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C581EAF-89A1-5F30-E3E4-016989214381}"/>
              </a:ext>
            </a:extLst>
          </p:cNvPr>
          <p:cNvSpPr txBox="1">
            <a:spLocks/>
          </p:cNvSpPr>
          <p:nvPr/>
        </p:nvSpPr>
        <p:spPr>
          <a:xfrm>
            <a:off x="525458" y="1443655"/>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9026" indent="-309026">
              <a:spcBef>
                <a:spcPts val="0"/>
              </a:spcBef>
              <a:spcAft>
                <a:spcPts val="1067"/>
              </a:spcAft>
              <a:buFont typeface="Arial" panose="020B0604020202020204" pitchFamily="34" charset="0"/>
              <a:buChar char="•"/>
            </a:pPr>
            <a:endParaRPr lang="en-US" sz="2133" kern="100">
              <a:solidFill>
                <a:srgbClr val="595959"/>
              </a:solidFill>
              <a:latin typeface="FUTURA LIGHT BT" panose="020B0402020204020303" pitchFamily="34" charset="0"/>
              <a:ea typeface="SimSun" panose="02010600030101010101" pitchFamily="2" charset="-122"/>
              <a:cs typeface="Futura Medium" panose="020B0602020204020303" pitchFamily="34" charset="-79"/>
            </a:endParaRPr>
          </a:p>
        </p:txBody>
      </p:sp>
      <p:sp>
        <p:nvSpPr>
          <p:cNvPr id="9" name="Slide Number Placeholder 8">
            <a:extLst>
              <a:ext uri="{FF2B5EF4-FFF2-40B4-BE49-F238E27FC236}">
                <a16:creationId xmlns:a16="http://schemas.microsoft.com/office/drawing/2014/main" id="{F53BDEFF-E06D-F61C-E8BE-EAB151B76AED}"/>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26</a:t>
            </a:fld>
            <a:endParaRPr lang="en-US">
              <a:latin typeface="FUTURA LIGHT BT" panose="020B0402020204020303" pitchFamily="34" charset="0"/>
            </a:endParaRPr>
          </a:p>
        </p:txBody>
      </p:sp>
      <p:sp>
        <p:nvSpPr>
          <p:cNvPr id="10" name="TextBox 9">
            <a:extLst>
              <a:ext uri="{FF2B5EF4-FFF2-40B4-BE49-F238E27FC236}">
                <a16:creationId xmlns:a16="http://schemas.microsoft.com/office/drawing/2014/main" id="{D3487DAD-03AB-7045-82C9-B8858829891E}"/>
              </a:ext>
            </a:extLst>
          </p:cNvPr>
          <p:cNvSpPr txBox="1"/>
          <p:nvPr/>
        </p:nvSpPr>
        <p:spPr>
          <a:xfrm>
            <a:off x="8358457" y="1502682"/>
            <a:ext cx="3576871" cy="4054956"/>
          </a:xfrm>
          <a:prstGeom prst="rect">
            <a:avLst/>
          </a:prstGeom>
          <a:noFill/>
        </p:spPr>
        <p:txBody>
          <a:bodyPr wrap="square" rtlCol="0">
            <a:spAutoFit/>
          </a:bodyPr>
          <a:lstStyle/>
          <a:p>
            <a:pPr marL="232828" indent="-232828">
              <a:spcAft>
                <a:spcPts val="2133"/>
              </a:spcAft>
              <a:buFont typeface="Arial" panose="020B0604020202020204" pitchFamily="34" charset="0"/>
              <a:buChar char="•"/>
            </a:pPr>
            <a:r>
              <a:rPr lang="en-US" sz="2400" dirty="0">
                <a:solidFill>
                  <a:srgbClr val="595959"/>
                </a:solidFill>
                <a:latin typeface="Arial" panose="020B0604020202020204" pitchFamily="34" charset="0"/>
                <a:cs typeface="Arial" panose="020B0604020202020204" pitchFamily="34" charset="0"/>
              </a:rPr>
              <a:t>On a per-gram basis, healthy foods are more expensive than unhealthy foods. </a:t>
            </a:r>
          </a:p>
          <a:p>
            <a:pPr marL="232828" indent="-232828">
              <a:spcAft>
                <a:spcPts val="2133"/>
              </a:spcAft>
              <a:buFont typeface="Arial" panose="020B0604020202020204" pitchFamily="34" charset="0"/>
              <a:buChar char="•"/>
            </a:pPr>
            <a:r>
              <a:rPr lang="en-US" sz="2400" dirty="0">
                <a:solidFill>
                  <a:srgbClr val="595959"/>
                </a:solidFill>
                <a:latin typeface="Arial" panose="020B0604020202020204" pitchFamily="34" charset="0"/>
                <a:cs typeface="Arial" panose="020B0604020202020204" pitchFamily="34" charset="0"/>
              </a:rPr>
              <a:t>Healthy foods are relatively </a:t>
            </a:r>
            <a:r>
              <a:rPr lang="en-US" sz="2400" u="sng" dirty="0">
                <a:solidFill>
                  <a:srgbClr val="595959"/>
                </a:solidFill>
                <a:latin typeface="Arial" panose="020B0604020202020204" pitchFamily="34" charset="0"/>
                <a:cs typeface="Arial" panose="020B0604020202020204" pitchFamily="34" charset="0"/>
              </a:rPr>
              <a:t>more</a:t>
            </a:r>
            <a:r>
              <a:rPr lang="en-US" sz="2400" dirty="0">
                <a:solidFill>
                  <a:srgbClr val="595959"/>
                </a:solidFill>
                <a:latin typeface="Arial" panose="020B0604020202020204" pitchFamily="34" charset="0"/>
                <a:cs typeface="Arial" panose="020B0604020202020204" pitchFamily="34" charset="0"/>
              </a:rPr>
              <a:t> expensive in peri-urban Nairobi and areas with higher probability of poverty.</a:t>
            </a:r>
          </a:p>
        </p:txBody>
      </p:sp>
      <p:sp>
        <p:nvSpPr>
          <p:cNvPr id="2" name="Rectangle 1">
            <a:extLst>
              <a:ext uri="{FF2B5EF4-FFF2-40B4-BE49-F238E27FC236}">
                <a16:creationId xmlns:a16="http://schemas.microsoft.com/office/drawing/2014/main" id="{7C075925-DEE4-FE7C-58EC-58A1E2645AF6}"/>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kern="0" dirty="0">
                <a:latin typeface="+mj-lt"/>
                <a:ea typeface="Times New Roman" panose="02020603050405020304" pitchFamily="18" charset="0"/>
                <a:cs typeface="Futura Medium" panose="020B0602020204020303" pitchFamily="34" charset="-79"/>
              </a:rPr>
              <a:t>Home FE: Prices of healthy and unhealthy foods</a:t>
            </a:r>
            <a:endParaRPr lang="en-US" sz="4267" b="1" dirty="0">
              <a:latin typeface="+mj-lt"/>
              <a:cs typeface="Futura Medium" panose="020B0602020204020303" pitchFamily="34" charset="-79"/>
            </a:endParaRPr>
          </a:p>
        </p:txBody>
      </p:sp>
      <p:graphicFrame>
        <p:nvGraphicFramePr>
          <p:cNvPr id="3" name="Chart 2">
            <a:extLst>
              <a:ext uri="{FF2B5EF4-FFF2-40B4-BE49-F238E27FC236}">
                <a16:creationId xmlns:a16="http://schemas.microsoft.com/office/drawing/2014/main" id="{BD5F88F5-DB3F-4447-A01D-76D91F585C56}"/>
              </a:ext>
            </a:extLst>
          </p:cNvPr>
          <p:cNvGraphicFramePr>
            <a:graphicFrameLocks/>
          </p:cNvGraphicFramePr>
          <p:nvPr/>
        </p:nvGraphicFramePr>
        <p:xfrm>
          <a:off x="318976" y="897622"/>
          <a:ext cx="8022838" cy="57063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9485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62FA50B-A5B3-5DBB-0396-5248A17C0BDA}"/>
              </a:ext>
            </a:extLst>
          </p:cNvPr>
          <p:cNvGraphicFramePr>
            <a:graphicFrameLocks noGrp="1"/>
          </p:cNvGraphicFramePr>
          <p:nvPr>
            <p:ph idx="1"/>
            <p:extLst>
              <p:ext uri="{D42A27DB-BD31-4B8C-83A1-F6EECF244321}">
                <p14:modId xmlns:p14="http://schemas.microsoft.com/office/powerpoint/2010/main" val="373118644"/>
              </p:ext>
            </p:extLst>
          </p:nvPr>
        </p:nvGraphicFramePr>
        <p:xfrm>
          <a:off x="381000" y="1680210"/>
          <a:ext cx="7825739" cy="4937760"/>
        </p:xfrm>
        <a:graphic>
          <a:graphicData uri="http://schemas.openxmlformats.org/drawingml/2006/table">
            <a:tbl>
              <a:tblPr firstRow="1" firstCol="1" bandRow="1">
                <a:tableStyleId>{2D5ABB26-0587-4C30-8999-92F81FD0307C}</a:tableStyleId>
              </a:tblPr>
              <a:tblGrid>
                <a:gridCol w="5036367">
                  <a:extLst>
                    <a:ext uri="{9D8B030D-6E8A-4147-A177-3AD203B41FA5}">
                      <a16:colId xmlns:a16="http://schemas.microsoft.com/office/drawing/2014/main" val="2435968973"/>
                    </a:ext>
                  </a:extLst>
                </a:gridCol>
                <a:gridCol w="1394686">
                  <a:extLst>
                    <a:ext uri="{9D8B030D-6E8A-4147-A177-3AD203B41FA5}">
                      <a16:colId xmlns:a16="http://schemas.microsoft.com/office/drawing/2014/main" val="2963441818"/>
                    </a:ext>
                  </a:extLst>
                </a:gridCol>
                <a:gridCol w="1394686">
                  <a:extLst>
                    <a:ext uri="{9D8B030D-6E8A-4147-A177-3AD203B41FA5}">
                      <a16:colId xmlns:a16="http://schemas.microsoft.com/office/drawing/2014/main" val="2914259901"/>
                    </a:ext>
                  </a:extLst>
                </a:gridCol>
              </a:tblGrid>
              <a:tr h="411480">
                <a:tc>
                  <a:txBody>
                    <a:bodyPr/>
                    <a:lstStyle/>
                    <a:p>
                      <a:pPr marL="0" marR="0">
                        <a:lnSpc>
                          <a:spcPct val="115000"/>
                        </a:lnSpc>
                      </a:pPr>
                      <a:r>
                        <a:rPr lang="en-US" sz="1800" b="1" kern="100" dirty="0">
                          <a:solidFill>
                            <a:schemeClr val="bg1"/>
                          </a:solidFill>
                          <a:effectLst/>
                        </a:rPr>
                        <a:t>﻿</a:t>
                      </a:r>
                      <a:endParaRPr lang="en-US" sz="1800" b="1" kern="100" dirty="0">
                        <a:solidFill>
                          <a:schemeClr val="bg1"/>
                        </a:solidFill>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pPr marL="0" marR="0" algn="ctr">
                        <a:lnSpc>
                          <a:spcPct val="115000"/>
                        </a:lnSpc>
                      </a:pPr>
                      <a:r>
                        <a:rPr lang="en-US" sz="1800" b="1" kern="100" dirty="0">
                          <a:solidFill>
                            <a:schemeClr val="bg1"/>
                          </a:solidFill>
                          <a:effectLst/>
                        </a:rPr>
                        <a:t>Home FE</a:t>
                      </a:r>
                      <a:endParaRPr lang="en-US" sz="1800" b="1" kern="100" dirty="0">
                        <a:solidFill>
                          <a:schemeClr val="bg1"/>
                        </a:solidFill>
                        <a:effectLst/>
                        <a:latin typeface="Aptos" panose="020B0004020202020204" pitchFamily="34" charset="0"/>
                        <a:ea typeface="Times New Roman" panose="02020603050405020304" pitchFamily="18" charset="0"/>
                      </a:endParaRPr>
                    </a:p>
                  </a:txBody>
                  <a:tcPr marL="47342" marR="47342" marT="0" marB="0" anchor="ct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pPr marL="0" marR="0" algn="ctr">
                        <a:lnSpc>
                          <a:spcPct val="115000"/>
                        </a:lnSpc>
                      </a:pPr>
                      <a:r>
                        <a:rPr lang="en-US" sz="1800" b="1" kern="100" dirty="0">
                          <a:solidFill>
                            <a:schemeClr val="bg1"/>
                          </a:solidFill>
                          <a:effectLst/>
                        </a:rPr>
                        <a:t>Work FE</a:t>
                      </a:r>
                      <a:endParaRPr lang="en-US" sz="1800" b="1" kern="100" dirty="0">
                        <a:solidFill>
                          <a:schemeClr val="bg1"/>
                        </a:solidFill>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extLst>
                  <a:ext uri="{0D108BD9-81ED-4DB2-BD59-A6C34878D82A}">
                    <a16:rowId xmlns:a16="http://schemas.microsoft.com/office/drawing/2014/main" val="652453685"/>
                  </a:ext>
                </a:extLst>
              </a:tr>
              <a:tr h="411480">
                <a:tc>
                  <a:txBody>
                    <a:bodyPr/>
                    <a:lstStyle/>
                    <a:p>
                      <a:pPr marL="0" marR="0">
                        <a:lnSpc>
                          <a:spcPct val="115000"/>
                        </a:lnSpc>
                      </a:pPr>
                      <a:r>
                        <a:rPr lang="en-US" sz="1800" kern="100" dirty="0">
                          <a:effectLst/>
                        </a:rPr>
                        <a:t>Density of healthy food offer sites (No./km</a:t>
                      </a:r>
                      <a:r>
                        <a:rPr lang="en-US" sz="1800" kern="100" baseline="30000" dirty="0">
                          <a:effectLst/>
                        </a:rPr>
                        <a:t>2</a:t>
                      </a:r>
                      <a:r>
                        <a:rPr lang="en-US" sz="1800" kern="100" dirty="0">
                          <a:effectLst/>
                        </a:rPr>
                        <a:t>)</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dirty="0">
                          <a:effectLst/>
                        </a:rPr>
                        <a:t>1,028.0</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dirty="0">
                          <a:effectLst/>
                        </a:rPr>
                        <a:t>864.9</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08734768"/>
                  </a:ext>
                </a:extLst>
              </a:tr>
              <a:tr h="411480">
                <a:tc>
                  <a:txBody>
                    <a:bodyPr/>
                    <a:lstStyle/>
                    <a:p>
                      <a:pPr marL="0" marR="0">
                        <a:lnSpc>
                          <a:spcPct val="115000"/>
                        </a:lnSpc>
                      </a:pPr>
                      <a:r>
                        <a:rPr lang="en-US" sz="1800" kern="100" dirty="0">
                          <a:effectLst/>
                        </a:rPr>
                        <a:t>Density of unhealthy food offer sites (No./km</a:t>
                      </a:r>
                      <a:r>
                        <a:rPr lang="en-US" sz="1800" kern="100" baseline="30000" dirty="0">
                          <a:effectLst/>
                        </a:rPr>
                        <a:t>2</a:t>
                      </a:r>
                      <a:r>
                        <a:rPr lang="en-US" sz="1800" kern="100" dirty="0">
                          <a:effectLst/>
                        </a:rPr>
                        <a:t>)</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606.8</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618.3</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29702342"/>
                  </a:ext>
                </a:extLst>
              </a:tr>
              <a:tr h="411480">
                <a:tc>
                  <a:txBody>
                    <a:bodyPr/>
                    <a:lstStyle/>
                    <a:p>
                      <a:pPr marL="0" marR="0">
                        <a:lnSpc>
                          <a:spcPct val="115000"/>
                        </a:lnSpc>
                      </a:pPr>
                      <a:r>
                        <a:rPr lang="en-US" sz="1800" kern="100" dirty="0">
                          <a:effectLst/>
                        </a:rPr>
                        <a:t>Shelf space for healthy foods (m</a:t>
                      </a:r>
                      <a:r>
                        <a:rPr lang="en-US" sz="1800" kern="100" baseline="30000" dirty="0">
                          <a:effectLst/>
                        </a:rPr>
                        <a:t>3</a:t>
                      </a:r>
                      <a:r>
                        <a:rPr lang="en-US" sz="1800" kern="100" dirty="0">
                          <a:effectLst/>
                        </a:rPr>
                        <a:t>)</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27.2</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dirty="0">
                          <a:effectLst/>
                        </a:rPr>
                        <a:t>35.8</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9973607"/>
                  </a:ext>
                </a:extLst>
              </a:tr>
              <a:tr h="411480">
                <a:tc>
                  <a:txBody>
                    <a:bodyPr/>
                    <a:lstStyle/>
                    <a:p>
                      <a:pPr marL="0" marR="0">
                        <a:lnSpc>
                          <a:spcPct val="115000"/>
                        </a:lnSpc>
                      </a:pPr>
                      <a:r>
                        <a:rPr lang="en-US" sz="1800" kern="100" dirty="0">
                          <a:effectLst/>
                        </a:rPr>
                        <a:t>Shelf space for unhealthy foods (m</a:t>
                      </a:r>
                      <a:r>
                        <a:rPr lang="en-US" sz="1800" kern="100" baseline="30000" dirty="0">
                          <a:effectLst/>
                        </a:rPr>
                        <a:t>3</a:t>
                      </a:r>
                      <a:r>
                        <a:rPr lang="en-US" sz="1800" kern="100" dirty="0">
                          <a:effectLst/>
                        </a:rPr>
                        <a:t>)</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44.7</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56.9</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1752777"/>
                  </a:ext>
                </a:extLst>
              </a:tr>
              <a:tr h="411480">
                <a:tc>
                  <a:txBody>
                    <a:bodyPr/>
                    <a:lstStyle/>
                    <a:p>
                      <a:pPr marL="0" marR="0">
                        <a:lnSpc>
                          <a:spcPct val="115000"/>
                        </a:lnSpc>
                      </a:pPr>
                      <a:r>
                        <a:rPr lang="en-US" sz="1800" kern="100" dirty="0">
                          <a:effectLst/>
                        </a:rPr>
                        <a:t>% Shelf space allocated to healthy foods</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35.8</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35.9</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31599193"/>
                  </a:ext>
                </a:extLst>
              </a:tr>
              <a:tr h="411480">
                <a:tc>
                  <a:txBody>
                    <a:bodyPr/>
                    <a:lstStyle/>
                    <a:p>
                      <a:pPr marL="0" marR="0">
                        <a:lnSpc>
                          <a:spcPct val="115000"/>
                        </a:lnSpc>
                      </a:pPr>
                      <a:r>
                        <a:rPr lang="en-US" sz="1800" kern="100" dirty="0">
                          <a:effectLst/>
                        </a:rPr>
                        <a:t>Diversity of healthy foods</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80.7</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87.0</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61314681"/>
                  </a:ext>
                </a:extLst>
              </a:tr>
              <a:tr h="411480">
                <a:tc>
                  <a:txBody>
                    <a:bodyPr/>
                    <a:lstStyle/>
                    <a:p>
                      <a:pPr marL="0" marR="0">
                        <a:lnSpc>
                          <a:spcPct val="115000"/>
                        </a:lnSpc>
                      </a:pPr>
                      <a:r>
                        <a:rPr lang="en-US" sz="1800" kern="100" dirty="0">
                          <a:effectLst/>
                        </a:rPr>
                        <a:t>Diversity of unhealthy foods</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70.5</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79.6</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30458558"/>
                  </a:ext>
                </a:extLst>
              </a:tr>
              <a:tr h="411480">
                <a:tc>
                  <a:txBody>
                    <a:bodyPr/>
                    <a:lstStyle/>
                    <a:p>
                      <a:pPr marL="0" marR="0">
                        <a:lnSpc>
                          <a:spcPct val="115000"/>
                        </a:lnSpc>
                      </a:pPr>
                      <a:r>
                        <a:rPr lang="en-US" sz="1800" kern="100" dirty="0">
                          <a:effectLst/>
                        </a:rPr>
                        <a:t>Average price healthy foods (KES/gram)</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5.5</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10.2</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88066999"/>
                  </a:ext>
                </a:extLst>
              </a:tr>
              <a:tr h="411480">
                <a:tc>
                  <a:txBody>
                    <a:bodyPr/>
                    <a:lstStyle/>
                    <a:p>
                      <a:pPr marL="0" marR="0">
                        <a:lnSpc>
                          <a:spcPct val="115000"/>
                        </a:lnSpc>
                      </a:pPr>
                      <a:r>
                        <a:rPr lang="en-US" sz="1800" kern="100" dirty="0">
                          <a:effectLst/>
                        </a:rPr>
                        <a:t>Average price unhealthy foods (KES/gram)</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pPr>
                      <a:r>
                        <a:rPr lang="en-US" sz="1800" kern="100">
                          <a:effectLst/>
                        </a:rPr>
                        <a:t>2.3</a:t>
                      </a:r>
                      <a:endParaRPr lang="en-US" sz="1800" kern="100">
                        <a:effectLst/>
                        <a:latin typeface="Aptos" panose="020B0004020202020204" pitchFamily="34" charset="0"/>
                        <a:ea typeface="Times New Roman" panose="02020603050405020304" pitchFamily="18" charset="0"/>
                      </a:endParaRPr>
                    </a:p>
                  </a:txBody>
                  <a:tcPr marL="47342" marR="47342" marT="0" marB="0" anchor="ctr"/>
                </a:tc>
                <a:tc>
                  <a:txBody>
                    <a:bodyPr/>
                    <a:lstStyle/>
                    <a:p>
                      <a:pPr marL="0" marR="0" algn="ctr">
                        <a:lnSpc>
                          <a:spcPct val="115000"/>
                        </a:lnSpc>
                      </a:pPr>
                      <a:r>
                        <a:rPr lang="en-US" sz="1800" kern="100">
                          <a:effectLst/>
                        </a:rPr>
                        <a:t>2.4</a:t>
                      </a:r>
                      <a:endParaRPr lang="en-US" sz="1800" kern="10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0595826"/>
                  </a:ext>
                </a:extLst>
              </a:tr>
              <a:tr h="411480">
                <a:tc>
                  <a:txBody>
                    <a:bodyPr/>
                    <a:lstStyle/>
                    <a:p>
                      <a:pPr marL="0" marR="0">
                        <a:lnSpc>
                          <a:spcPct val="115000"/>
                        </a:lnSpc>
                      </a:pPr>
                      <a:r>
                        <a:rPr lang="en-US" sz="1800" kern="100" dirty="0">
                          <a:effectLst/>
                        </a:rPr>
                        <a:t>Average ratio of prices (</a:t>
                      </a:r>
                      <a:r>
                        <a:rPr lang="en-US" sz="1800" kern="100" dirty="0" err="1">
                          <a:effectLst/>
                        </a:rPr>
                        <a:t>healthy:unhealthy</a:t>
                      </a:r>
                      <a:r>
                        <a:rPr lang="en-US" sz="1800" kern="100" dirty="0">
                          <a:effectLst/>
                        </a:rPr>
                        <a:t>)</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pPr>
                      <a:r>
                        <a:rPr lang="en-US" sz="1800" kern="100" dirty="0">
                          <a:effectLst/>
                        </a:rPr>
                        <a:t>9.2</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pPr>
                      <a:r>
                        <a:rPr lang="en-US" sz="1800" kern="100" dirty="0">
                          <a:effectLst/>
                        </a:rPr>
                        <a:t>13.1</a:t>
                      </a:r>
                      <a:endParaRPr lang="en-US" sz="1800" kern="100" dirty="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714533"/>
                  </a:ext>
                </a:extLst>
              </a:tr>
              <a:tr h="411480">
                <a:tc>
                  <a:txBody>
                    <a:bodyPr/>
                    <a:lstStyle/>
                    <a:p>
                      <a:pPr marL="0" marR="0">
                        <a:lnSpc>
                          <a:spcPct val="115000"/>
                        </a:lnSpc>
                      </a:pPr>
                      <a:r>
                        <a:rPr lang="en-US" sz="1800" i="1" kern="100" dirty="0">
                          <a:effectLst/>
                        </a:rPr>
                        <a:t>Observations</a:t>
                      </a:r>
                      <a:endParaRPr lang="en-US" sz="1800" i="1" kern="100" dirty="0">
                        <a:effectLst/>
                        <a:latin typeface="Aptos" panose="020B0004020202020204" pitchFamily="34" charset="0"/>
                        <a:ea typeface="Times New Roman" panose="02020603050405020304" pitchFamily="18" charset="0"/>
                      </a:endParaRPr>
                    </a:p>
                  </a:txBody>
                  <a:tcPr marL="47342" marR="4734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pPr>
                      <a:r>
                        <a:rPr lang="en-US" sz="1800" i="1" kern="100" dirty="0">
                          <a:effectLst/>
                        </a:rPr>
                        <a:t>1,172</a:t>
                      </a:r>
                      <a:endParaRPr lang="en-US" sz="1800" i="1" kern="100" dirty="0">
                        <a:effectLst/>
                        <a:latin typeface="Aptos" panose="020B0004020202020204" pitchFamily="34" charset="0"/>
                        <a:ea typeface="Times New Roman" panose="02020603050405020304" pitchFamily="18" charset="0"/>
                      </a:endParaRPr>
                    </a:p>
                  </a:txBody>
                  <a:tcPr marL="47342" marR="4734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pPr>
                      <a:r>
                        <a:rPr lang="en-US" sz="1800" i="1" kern="100" dirty="0">
                          <a:effectLst/>
                        </a:rPr>
                        <a:t>1,172</a:t>
                      </a:r>
                      <a:endParaRPr lang="en-US" sz="1800" i="1" kern="100" dirty="0">
                        <a:effectLst/>
                        <a:latin typeface="Aptos" panose="020B0004020202020204" pitchFamily="34" charset="0"/>
                        <a:ea typeface="Times New Roman" panose="02020603050405020304" pitchFamily="18" charset="0"/>
                      </a:endParaRPr>
                    </a:p>
                  </a:txBody>
                  <a:tcPr marL="47342" marR="4734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312303"/>
                  </a:ext>
                </a:extLst>
              </a:tr>
            </a:tbl>
          </a:graphicData>
        </a:graphic>
      </p:graphicFrame>
      <p:sp>
        <p:nvSpPr>
          <p:cNvPr id="4" name="Rectangle 3">
            <a:extLst>
              <a:ext uri="{FF2B5EF4-FFF2-40B4-BE49-F238E27FC236}">
                <a16:creationId xmlns:a16="http://schemas.microsoft.com/office/drawing/2014/main" id="{29659896-1BC9-2E4C-40A3-1428666A694A}"/>
              </a:ext>
            </a:extLst>
          </p:cNvPr>
          <p:cNvSpPr/>
          <p:nvPr/>
        </p:nvSpPr>
        <p:spPr>
          <a:xfrm>
            <a:off x="0" y="0"/>
            <a:ext cx="12192000" cy="133731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t>Characteristics of home and work FEs experienced by commuters </a:t>
            </a:r>
            <a:endParaRPr lang="en-US" sz="4400" b="1" dirty="0">
              <a:latin typeface="+mj-lt"/>
              <a:cs typeface="Futura Medium" panose="020B0602020204020303" pitchFamily="34" charset="-79"/>
            </a:endParaRPr>
          </a:p>
        </p:txBody>
      </p:sp>
      <p:sp>
        <p:nvSpPr>
          <p:cNvPr id="8" name="TextBox 7">
            <a:extLst>
              <a:ext uri="{FF2B5EF4-FFF2-40B4-BE49-F238E27FC236}">
                <a16:creationId xmlns:a16="http://schemas.microsoft.com/office/drawing/2014/main" id="{F859EAAC-5663-6123-6344-B7CCEBCD7EFB}"/>
              </a:ext>
            </a:extLst>
          </p:cNvPr>
          <p:cNvSpPr txBox="1"/>
          <p:nvPr/>
        </p:nvSpPr>
        <p:spPr>
          <a:xfrm>
            <a:off x="8206738" y="1337310"/>
            <a:ext cx="3985261" cy="550920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chemeClr val="tx1"/>
                </a:solidFill>
                <a:effectLst/>
                <a:latin typeface="Arial" panose="020B0604020202020204" pitchFamily="34" charset="0"/>
              </a:rPr>
              <a:t>Home environments</a:t>
            </a:r>
            <a:r>
              <a:rPr kumimoji="0" lang="en-US" altLang="en-US" sz="2200" i="0" u="none" strike="noStrike" cap="none" normalizeH="0" baseline="0" dirty="0">
                <a:ln>
                  <a:noFill/>
                </a:ln>
                <a:solidFill>
                  <a:schemeClr val="tx1"/>
                </a:solidFill>
                <a:effectLst/>
                <a:latin typeface="Arial" panose="020B0604020202020204" pitchFamily="34" charset="0"/>
              </a:rPr>
              <a:t> have a </a:t>
            </a:r>
            <a:r>
              <a:rPr kumimoji="0" lang="en-US" altLang="en-US" sz="2200" b="1" i="0" u="none" strike="noStrike" cap="none" normalizeH="0" baseline="0" dirty="0">
                <a:ln>
                  <a:noFill/>
                </a:ln>
                <a:solidFill>
                  <a:schemeClr val="tx1"/>
                </a:solidFill>
                <a:effectLst/>
                <a:latin typeface="Arial" panose="020B0604020202020204" pitchFamily="34" charset="0"/>
              </a:rPr>
              <a:t>higher density of healthy food sites</a:t>
            </a:r>
          </a:p>
          <a:p>
            <a:pPr marR="0" lvl="0" algn="l" defTabSz="914400" rtl="0" eaLnBrk="0" fontAlgn="base" latinLnBrk="0" hangingPunct="0">
              <a:lnSpc>
                <a:spcPct val="100000"/>
              </a:lnSpc>
              <a:spcBef>
                <a:spcPct val="0"/>
              </a:spcBef>
              <a:spcAft>
                <a:spcPct val="0"/>
              </a:spcAft>
              <a:buClrTx/>
              <a:buSzTx/>
              <a:tabLst/>
            </a:pPr>
            <a:endParaRPr kumimoji="0" lang="en-US" altLang="en-US" sz="22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chemeClr val="tx1"/>
                </a:solidFill>
                <a:effectLst/>
                <a:latin typeface="Arial" panose="020B0604020202020204" pitchFamily="34" charset="0"/>
              </a:rPr>
              <a:t>Work environments</a:t>
            </a:r>
            <a:r>
              <a:rPr kumimoji="0" lang="en-US" altLang="en-US" sz="2200" i="0" u="none" strike="noStrike" cap="none" normalizeH="0" baseline="0" dirty="0">
                <a:ln>
                  <a:noFill/>
                </a:ln>
                <a:solidFill>
                  <a:schemeClr val="tx1"/>
                </a:solidFill>
                <a:effectLst/>
                <a:latin typeface="Arial" panose="020B0604020202020204" pitchFamily="34" charset="0"/>
              </a:rPr>
              <a:t> offer </a:t>
            </a:r>
            <a:r>
              <a:rPr kumimoji="0" lang="en-US" altLang="en-US" sz="2200" b="1" i="0" u="none" strike="noStrike" cap="none" normalizeH="0" baseline="0" dirty="0">
                <a:ln>
                  <a:noFill/>
                </a:ln>
                <a:solidFill>
                  <a:schemeClr val="tx1"/>
                </a:solidFill>
                <a:effectLst/>
                <a:latin typeface="Arial" panose="020B0604020202020204" pitchFamily="34" charset="0"/>
              </a:rPr>
              <a:t>more shelf space for both healthy &amp; unhealthy foods</a:t>
            </a:r>
            <a:endParaRPr kumimoji="0" lang="en-US" altLang="en-US" sz="220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2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1"/>
                </a:solidFill>
                <a:effectLst/>
                <a:latin typeface="Arial" panose="020B0604020202020204" pitchFamily="34" charset="0"/>
              </a:rPr>
              <a:t>There is a greater </a:t>
            </a:r>
            <a:r>
              <a:rPr kumimoji="0" lang="en-US" altLang="en-US" sz="2200" b="1" i="0" u="none" strike="noStrike" cap="none" normalizeH="0" baseline="0" dirty="0">
                <a:ln>
                  <a:noFill/>
                </a:ln>
                <a:solidFill>
                  <a:schemeClr val="tx1"/>
                </a:solidFill>
                <a:effectLst/>
                <a:latin typeface="Arial" panose="020B0604020202020204" pitchFamily="34" charset="0"/>
              </a:rPr>
              <a:t>diversity of both healthy and unhealthy foods</a:t>
            </a:r>
            <a:r>
              <a:rPr kumimoji="0" lang="en-US" altLang="en-US" sz="2200" i="0" u="none" strike="noStrike" cap="none" normalizeH="0" baseline="0" dirty="0">
                <a:ln>
                  <a:noFill/>
                </a:ln>
                <a:solidFill>
                  <a:schemeClr val="tx1"/>
                </a:solidFill>
                <a:effectLst/>
                <a:latin typeface="Arial" panose="020B0604020202020204" pitchFamily="34" charset="0"/>
              </a:rPr>
              <a:t> at work</a:t>
            </a:r>
          </a:p>
          <a:p>
            <a:pPr marR="0" lvl="0" algn="l" defTabSz="914400" rtl="0" eaLnBrk="0" fontAlgn="base" latinLnBrk="0" hangingPunct="0">
              <a:lnSpc>
                <a:spcPct val="100000"/>
              </a:lnSpc>
              <a:spcBef>
                <a:spcPct val="0"/>
              </a:spcBef>
              <a:spcAft>
                <a:spcPct val="0"/>
              </a:spcAft>
              <a:buClrTx/>
              <a:buSzTx/>
              <a:tabLst/>
            </a:pPr>
            <a:endParaRPr kumimoji="0" lang="en-US" altLang="en-US" sz="22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chemeClr val="tx1"/>
                </a:solidFill>
                <a:effectLst/>
                <a:latin typeface="Arial" panose="020B0604020202020204" pitchFamily="34" charset="0"/>
              </a:rPr>
              <a:t>Healthy foods are significantly more expensive</a:t>
            </a:r>
            <a:r>
              <a:rPr kumimoji="0" lang="en-US" altLang="en-US" sz="2200" i="0" u="none" strike="noStrike" cap="none" normalizeH="0" baseline="0" dirty="0">
                <a:ln>
                  <a:noFill/>
                </a:ln>
                <a:solidFill>
                  <a:schemeClr val="tx1"/>
                </a:solidFill>
                <a:effectLst/>
                <a:latin typeface="Arial" panose="020B0604020202020204" pitchFamily="34" charset="0"/>
              </a:rPr>
              <a:t> at work compared to home </a:t>
            </a:r>
          </a:p>
        </p:txBody>
      </p:sp>
      <p:sp>
        <p:nvSpPr>
          <p:cNvPr id="10" name="Rectangle 9">
            <a:extLst>
              <a:ext uri="{FF2B5EF4-FFF2-40B4-BE49-F238E27FC236}">
                <a16:creationId xmlns:a16="http://schemas.microsoft.com/office/drawing/2014/main" id="{30C3149A-CE7C-3D77-45E7-5C91DAC68662}"/>
              </a:ext>
            </a:extLst>
          </p:cNvPr>
          <p:cNvSpPr/>
          <p:nvPr/>
        </p:nvSpPr>
        <p:spPr>
          <a:xfrm>
            <a:off x="6983730" y="2967990"/>
            <a:ext cx="994410" cy="75819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C46087-DA25-754A-A9D9-53AB29555960}"/>
              </a:ext>
            </a:extLst>
          </p:cNvPr>
          <p:cNvSpPr/>
          <p:nvPr/>
        </p:nvSpPr>
        <p:spPr>
          <a:xfrm>
            <a:off x="5623560" y="2171700"/>
            <a:ext cx="1200150" cy="3429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60E21-2104-64D9-7373-4D1EA62C1F58}"/>
              </a:ext>
            </a:extLst>
          </p:cNvPr>
          <p:cNvSpPr/>
          <p:nvPr/>
        </p:nvSpPr>
        <p:spPr>
          <a:xfrm>
            <a:off x="6983730" y="4223384"/>
            <a:ext cx="994410" cy="75818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A57A98-E6E2-02DF-D5FA-E702BFA84D07}"/>
              </a:ext>
            </a:extLst>
          </p:cNvPr>
          <p:cNvSpPr/>
          <p:nvPr/>
        </p:nvSpPr>
        <p:spPr>
          <a:xfrm>
            <a:off x="6983730" y="4981573"/>
            <a:ext cx="994410" cy="36766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554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2F48-4B2D-A0F0-CDFA-98FBAF885D1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66E7ADF-BE1E-74F5-309D-A02E89D2E396}"/>
              </a:ext>
            </a:extLst>
          </p:cNvPr>
          <p:cNvSpPr txBox="1">
            <a:spLocks/>
          </p:cNvSpPr>
          <p:nvPr/>
        </p:nvSpPr>
        <p:spPr>
          <a:xfrm>
            <a:off x="317836" y="681840"/>
            <a:ext cx="11141084" cy="5788336"/>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9026" indent="-309026">
              <a:spcBef>
                <a:spcPts val="0"/>
              </a:spcBef>
              <a:spcAft>
                <a:spcPts val="1067"/>
              </a:spcAft>
              <a:buFont typeface="Arial" panose="020B0604020202020204" pitchFamily="34" charset="0"/>
              <a:buChar char="•"/>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There is considerable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variability</a:t>
            </a: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 over space in terms of:</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How much food is available in the vicinity of home</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Share of shelf space taken up by healthy versus unhealthy foods</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Density of healthy versus unhealthy foods [(outlets x food categories)/km</a:t>
            </a:r>
            <a:r>
              <a:rPr lang="en-US" sz="2000" kern="100" baseline="30000" dirty="0">
                <a:latin typeface="Arial" panose="020B0604020202020204" pitchFamily="34" charset="0"/>
                <a:ea typeface="SimSun" panose="02010600030101010101" pitchFamily="2" charset="-122"/>
                <a:cs typeface="Arial" panose="020B0604020202020204" pitchFamily="34" charset="0"/>
              </a:rPr>
              <a:t>2</a:t>
            </a:r>
            <a:r>
              <a:rPr lang="en-US" sz="2000" kern="100" dirty="0">
                <a:latin typeface="Arial" panose="020B0604020202020204" pitchFamily="34" charset="0"/>
                <a:ea typeface="SimSun" panose="02010600030101010101" pitchFamily="2" charset="-122"/>
                <a:cs typeface="Arial" panose="020B0604020202020204" pitchFamily="34" charset="0"/>
              </a:rPr>
              <a:t>]</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Prices of healthy versus unhealthy foods</a:t>
            </a:r>
          </a:p>
          <a:p>
            <a:pPr marL="457189" indent="-457189">
              <a:spcBef>
                <a:spcPts val="0"/>
              </a:spcBef>
              <a:spcAft>
                <a:spcPts val="1067"/>
              </a:spcAft>
              <a:buFont typeface="Arial" panose="020B0604020202020204" pitchFamily="34" charset="0"/>
              <a:buChar char="•"/>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There are also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commonalities</a:t>
            </a: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 Across all types of food environments (neighborhoods):</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More shelf space is devoted to unhealthy foods than healthy foods</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More diversity of healthy than unhealthy foods</a:t>
            </a:r>
          </a:p>
          <a:p>
            <a:pPr marL="1066773" lvl="1" indent="-457189" algn="l">
              <a:spcBef>
                <a:spcPts val="0"/>
              </a:spcBef>
              <a:spcAft>
                <a:spcPts val="1067"/>
              </a:spcAft>
              <a:buFont typeface="Arial" panose="020B0604020202020204" pitchFamily="34" charset="0"/>
              <a:buChar char="•"/>
            </a:pPr>
            <a:r>
              <a:rPr lang="en-US" sz="2000" kern="100" dirty="0">
                <a:latin typeface="Arial" panose="020B0604020202020204" pitchFamily="34" charset="0"/>
                <a:ea typeface="SimSun" panose="02010600030101010101" pitchFamily="2" charset="-122"/>
                <a:cs typeface="Arial" panose="020B0604020202020204" pitchFamily="34" charset="0"/>
              </a:rPr>
              <a:t>Healthy foods are more expensive on a per-gram basis</a:t>
            </a:r>
          </a:p>
          <a:p>
            <a:pPr marL="609573" indent="-457189">
              <a:spcBef>
                <a:spcPts val="0"/>
              </a:spcBef>
              <a:spcAft>
                <a:spcPts val="1067"/>
              </a:spcAft>
              <a:buFont typeface="Arial" panose="020B0604020202020204" pitchFamily="34" charset="0"/>
              <a:buChar char="•"/>
            </a:pP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Home and work FEs are different on some characteristics </a:t>
            </a:r>
            <a:r>
              <a:rPr lang="en-US" sz="2400" kern="100" dirty="0">
                <a:latin typeface="Arial" panose="020B0604020202020204" pitchFamily="34" charset="0"/>
                <a:ea typeface="SimSun" panose="02010600030101010101" pitchFamily="2" charset="-122"/>
                <a:cs typeface="Arial" panose="020B0604020202020204" pitchFamily="34" charset="0"/>
              </a:rPr>
              <a:t>(e.g., number and diversity of healthy vs. unhealthy foods, and prices) that </a:t>
            </a:r>
            <a:r>
              <a:rPr lang="en-US" sz="2400" kern="0" dirty="0">
                <a:effectLst/>
                <a:latin typeface="Arial" panose="020B0604020202020204" pitchFamily="34" charset="0"/>
                <a:ea typeface="SimSun" panose="02010600030101010101" pitchFamily="2" charset="-122"/>
                <a:cs typeface="Arial" panose="020B0604020202020204" pitchFamily="34" charset="0"/>
              </a:rPr>
              <a:t>could plausibly influence dietary behaviors differently at home and work</a:t>
            </a:r>
            <a:endParaRPr lang="en-US" sz="2400" kern="100" dirty="0">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5E3DBFA-8FDB-A3B2-73D2-50BF93BB37D9}"/>
              </a:ext>
            </a:extLst>
          </p:cNvPr>
          <p:cNvPicPr>
            <a:picLocks noChangeAspect="1"/>
          </p:cNvPicPr>
          <p:nvPr/>
        </p:nvPicPr>
        <p:blipFill rotWithShape="1">
          <a:blip r:embed="rId2"/>
          <a:srcRect b="46612"/>
          <a:stretch/>
        </p:blipFill>
        <p:spPr>
          <a:xfrm>
            <a:off x="7962405" y="127658"/>
            <a:ext cx="4229595" cy="426525"/>
          </a:xfrm>
          <a:prstGeom prst="rect">
            <a:avLst/>
          </a:prstGeom>
        </p:spPr>
      </p:pic>
      <p:sp>
        <p:nvSpPr>
          <p:cNvPr id="4" name="Title 1">
            <a:extLst>
              <a:ext uri="{FF2B5EF4-FFF2-40B4-BE49-F238E27FC236}">
                <a16:creationId xmlns:a16="http://schemas.microsoft.com/office/drawing/2014/main" id="{61C93C48-1B72-4420-1DE4-30FAE9147C18}"/>
              </a:ext>
            </a:extLst>
          </p:cNvPr>
          <p:cNvSpPr txBox="1">
            <a:spLocks/>
          </p:cNvSpPr>
          <p:nvPr/>
        </p:nvSpPr>
        <p:spPr>
          <a:xfrm>
            <a:off x="609601" y="948244"/>
            <a:ext cx="6323105" cy="554437"/>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endParaRPr lang="en-US" sz="2400" dirty="0">
              <a:latin typeface="Futura Medium" panose="020B0602020204020303" pitchFamily="34" charset="-79"/>
              <a:cs typeface="Futura Medium" panose="020B0602020204020303" pitchFamily="34" charset="-79"/>
            </a:endParaRPr>
          </a:p>
        </p:txBody>
      </p:sp>
      <p:sp>
        <p:nvSpPr>
          <p:cNvPr id="9" name="Slide Number Placeholder 8">
            <a:extLst>
              <a:ext uri="{FF2B5EF4-FFF2-40B4-BE49-F238E27FC236}">
                <a16:creationId xmlns:a16="http://schemas.microsoft.com/office/drawing/2014/main" id="{D34AD4D1-707E-B689-DC4A-F35D48D46FE8}"/>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28</a:t>
            </a:fld>
            <a:endParaRPr lang="en-US">
              <a:latin typeface="FUTURA LIGHT BT" panose="020B0402020204020303" pitchFamily="34" charset="0"/>
            </a:endParaRPr>
          </a:p>
        </p:txBody>
      </p:sp>
      <p:sp>
        <p:nvSpPr>
          <p:cNvPr id="2" name="Rectangle 1">
            <a:extLst>
              <a:ext uri="{FF2B5EF4-FFF2-40B4-BE49-F238E27FC236}">
                <a16:creationId xmlns:a16="http://schemas.microsoft.com/office/drawing/2014/main" id="{5CFB7EB4-1A12-00AA-1FAA-3D4BE40EB78F}"/>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Key takeaways for food environments</a:t>
            </a:r>
            <a:endParaRPr lang="en-US" sz="4267" b="1" dirty="0">
              <a:latin typeface="+mj-lt"/>
              <a:cs typeface="Futura Medium" panose="020B0602020204020303" pitchFamily="34" charset="-79"/>
            </a:endParaRPr>
          </a:p>
        </p:txBody>
      </p:sp>
    </p:spTree>
    <p:extLst>
      <p:ext uri="{BB962C8B-B14F-4D97-AF65-F5344CB8AC3E}">
        <p14:creationId xmlns:p14="http://schemas.microsoft.com/office/powerpoint/2010/main" val="44539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sorted vegetables and fruits">
            <a:extLst>
              <a:ext uri="{FF2B5EF4-FFF2-40B4-BE49-F238E27FC236}">
                <a16:creationId xmlns:a16="http://schemas.microsoft.com/office/drawing/2014/main" id="{BC95B9FC-B65C-6DB8-E441-71C2D4F0F788}"/>
              </a:ext>
            </a:extLst>
          </p:cNvPr>
          <p:cNvPicPr>
            <a:picLocks noChangeAspect="1"/>
          </p:cNvPicPr>
          <p:nvPr/>
        </p:nvPicPr>
        <p:blipFill rotWithShape="1">
          <a:blip r:embed="rId2"/>
          <a:srcRect l="23298" t="7697" b="1394"/>
          <a:stretch/>
        </p:blipFill>
        <p:spPr>
          <a:xfrm>
            <a:off x="0" y="531340"/>
            <a:ext cx="7622036" cy="6030097"/>
          </a:xfrm>
          <a:prstGeom prst="rect">
            <a:avLst/>
          </a:prstGeom>
        </p:spPr>
      </p:pic>
      <p:sp>
        <p:nvSpPr>
          <p:cNvPr id="2" name="Title 1">
            <a:extLst>
              <a:ext uri="{FF2B5EF4-FFF2-40B4-BE49-F238E27FC236}">
                <a16:creationId xmlns:a16="http://schemas.microsoft.com/office/drawing/2014/main" id="{A45DB845-9BE6-ED7B-84F4-9A289D02E102}"/>
              </a:ext>
            </a:extLst>
          </p:cNvPr>
          <p:cNvSpPr>
            <a:spLocks noGrp="1"/>
          </p:cNvSpPr>
          <p:nvPr>
            <p:ph type="ctrTitle"/>
          </p:nvPr>
        </p:nvSpPr>
        <p:spPr>
          <a:xfrm>
            <a:off x="7848600" y="1122363"/>
            <a:ext cx="4023360" cy="3204134"/>
          </a:xfrm>
        </p:spPr>
        <p:txBody>
          <a:bodyPr anchor="b">
            <a:normAutofit/>
          </a:bodyPr>
          <a:lstStyle/>
          <a:p>
            <a:pPr algn="l"/>
            <a:r>
              <a:rPr lang="en-US" sz="4800" b="1" kern="0" dirty="0">
                <a:ea typeface="Times New Roman" panose="02020603050405020304" pitchFamily="18" charset="0"/>
                <a:cs typeface="Futura Medium" panose="020B0602020204020303" pitchFamily="34" charset="-79"/>
              </a:rPr>
              <a:t>3. Influence of food environments on diets</a:t>
            </a:r>
            <a:endParaRPr lang="en-US" sz="4800" dirty="0"/>
          </a:p>
        </p:txBody>
      </p:sp>
      <p:sp>
        <p:nvSpPr>
          <p:cNvPr id="3" name="Subtitle 2">
            <a:extLst>
              <a:ext uri="{FF2B5EF4-FFF2-40B4-BE49-F238E27FC236}">
                <a16:creationId xmlns:a16="http://schemas.microsoft.com/office/drawing/2014/main" id="{6A528CD4-5C22-78EF-D85E-09E2A65E8EAA}"/>
              </a:ext>
            </a:extLst>
          </p:cNvPr>
          <p:cNvSpPr>
            <a:spLocks noGrp="1"/>
          </p:cNvSpPr>
          <p:nvPr>
            <p:ph type="subTitle" idx="1"/>
          </p:nvPr>
        </p:nvSpPr>
        <p:spPr>
          <a:xfrm>
            <a:off x="7848600" y="4872922"/>
            <a:ext cx="4023360" cy="1208141"/>
          </a:xfrm>
        </p:spPr>
        <p:txBody>
          <a:bodyPr>
            <a:normAutofit/>
          </a:bodyPr>
          <a:lstStyle/>
          <a:p>
            <a:pPr algn="l"/>
            <a:endParaRPr lang="en-US" sz="2000"/>
          </a:p>
        </p:txBody>
      </p:sp>
    </p:spTree>
    <p:extLst>
      <p:ext uri="{BB962C8B-B14F-4D97-AF65-F5344CB8AC3E}">
        <p14:creationId xmlns:p14="http://schemas.microsoft.com/office/powerpoint/2010/main" val="3792329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3EDF-6AEA-8C83-8F89-A77777AC4279}"/>
              </a:ext>
            </a:extLst>
          </p:cNvPr>
          <p:cNvSpPr>
            <a:spLocks noGrp="1"/>
          </p:cNvSpPr>
          <p:nvPr>
            <p:ph type="ctrTitle"/>
          </p:nvPr>
        </p:nvSpPr>
        <p:spPr>
          <a:xfrm>
            <a:off x="5297593" y="659222"/>
            <a:ext cx="6251110" cy="3579022"/>
          </a:xfrm>
        </p:spPr>
        <p:txBody>
          <a:bodyPr anchor="b">
            <a:noAutofit/>
          </a:bodyPr>
          <a:lstStyle/>
          <a:p>
            <a:pPr algn="l"/>
            <a:r>
              <a:rPr lang="en-US" sz="3200" b="1" dirty="0">
                <a:effectLst/>
                <a:latin typeface="Arial" panose="020B0604020202020204" pitchFamily="34" charset="0"/>
                <a:ea typeface="DengXian" panose="02010600030101010101" pitchFamily="2" charset="-122"/>
                <a:cs typeface="Arial" panose="020B0604020202020204" pitchFamily="34" charset="0"/>
              </a:rPr>
              <a:t>Unpacking the Impact of Food Environments on Food Choices and Diet Quality in Urban and Peri-Urban Kenya</a:t>
            </a:r>
            <a:br>
              <a:rPr lang="en-US" sz="3200" b="1" dirty="0">
                <a:effectLst/>
                <a:latin typeface="Arial" panose="020B0604020202020204" pitchFamily="34" charset="0"/>
                <a:ea typeface="DengXian" panose="02010600030101010101" pitchFamily="2" charset="-122"/>
                <a:cs typeface="Arial" panose="020B0604020202020204" pitchFamily="34" charset="0"/>
              </a:rPr>
            </a:br>
            <a:br>
              <a:rPr lang="en-US" sz="3200" b="1" dirty="0">
                <a:effectLst/>
                <a:latin typeface="Arial" panose="020B0604020202020204" pitchFamily="34" charset="0"/>
                <a:ea typeface="DengXian" panose="02010600030101010101" pitchFamily="2" charset="-122"/>
                <a:cs typeface="Arial" panose="020B0604020202020204" pitchFamily="34" charset="0"/>
              </a:rPr>
            </a:br>
            <a:r>
              <a:rPr lang="en-US" sz="2000" b="1"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Mywish K. Maredia</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rgbClr val="FF0000"/>
                </a:solidFill>
                <a:effectLst/>
                <a:latin typeface="Arial" panose="020B0604020202020204" pitchFamily="34" charset="0"/>
                <a:ea typeface="SimSun" panose="02010600030101010101" pitchFamily="2" charset="-122"/>
                <a:cs typeface="Arial" panose="020B0604020202020204" pitchFamily="34" charset="0"/>
              </a:rPr>
              <a:t>Timothy Njagi</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chemeClr val="accent5"/>
                </a:solidFill>
                <a:effectLst/>
                <a:latin typeface="Arial" panose="020B0604020202020204" pitchFamily="34" charset="0"/>
                <a:ea typeface="SimSun" panose="02010600030101010101" pitchFamily="2" charset="-122"/>
                <a:cs typeface="Arial" panose="020B0604020202020204" pitchFamily="34" charset="0"/>
              </a:rPr>
              <a:t>David Tschirley, Ayala Wineman</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chemeClr val="accent3">
                    <a:lumMod val="60000"/>
                    <a:lumOff val="40000"/>
                  </a:schemeClr>
                </a:solidFill>
                <a:effectLst/>
                <a:latin typeface="Arial" panose="020B0604020202020204" pitchFamily="34" charset="0"/>
                <a:ea typeface="SimSun" panose="02010600030101010101" pitchFamily="2" charset="-122"/>
                <a:cs typeface="Arial" panose="020B0604020202020204" pitchFamily="34" charset="0"/>
              </a:rPr>
              <a:t>Aisha Sophia Otwoma</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chemeClr val="accent5"/>
                </a:solidFill>
                <a:effectLst/>
                <a:latin typeface="Arial" panose="020B0604020202020204" pitchFamily="34" charset="0"/>
                <a:ea typeface="SimSun" panose="02010600030101010101" pitchFamily="2" charset="-122"/>
                <a:cs typeface="Arial" panose="020B0604020202020204" pitchFamily="34" charset="0"/>
              </a:rPr>
              <a:t>Nahian Bin Khaled, Ian Fisher</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rgbClr val="FF0000"/>
                </a:solidFill>
                <a:effectLst/>
                <a:latin typeface="Arial" panose="020B0604020202020204" pitchFamily="34" charset="0"/>
                <a:ea typeface="SimSun" panose="02010600030101010101" pitchFamily="2" charset="-122"/>
                <a:cs typeface="Arial" panose="020B0604020202020204" pitchFamily="34" charset="0"/>
              </a:rPr>
              <a:t>Lilian Kirimi</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chemeClr val="accent5"/>
                </a:solidFill>
                <a:effectLst/>
                <a:latin typeface="Arial" panose="020B0604020202020204" pitchFamily="34" charset="0"/>
                <a:ea typeface="SimSun" panose="02010600030101010101" pitchFamily="2" charset="-122"/>
                <a:cs typeface="Arial" panose="020B0604020202020204" pitchFamily="34" charset="0"/>
              </a:rPr>
              <a:t>Thomas Reardon</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rgbClr val="FF0000"/>
                </a:solidFill>
                <a:effectLst/>
                <a:latin typeface="Arial" panose="020B0604020202020204" pitchFamily="34" charset="0"/>
                <a:ea typeface="SimSun" panose="02010600030101010101" pitchFamily="2" charset="-122"/>
                <a:cs typeface="Arial" panose="020B0604020202020204" pitchFamily="34" charset="0"/>
              </a:rPr>
              <a:t>Hillary Bii, Michael Asiago</a:t>
            </a:r>
            <a:r>
              <a:rPr lang="en-US" sz="2000" dirty="0">
                <a:solidFill>
                  <a:schemeClr val="accent4">
                    <a:lumMod val="50000"/>
                  </a:schemeClr>
                </a:solidFill>
                <a:effectLst/>
                <a:latin typeface="Arial" panose="020B0604020202020204" pitchFamily="34" charset="0"/>
                <a:ea typeface="SimSun" panose="02010600030101010101" pitchFamily="2" charset="-122"/>
                <a:cs typeface="Arial" panose="020B0604020202020204" pitchFamily="34" charset="0"/>
              </a:rPr>
              <a:t>, </a:t>
            </a:r>
            <a:r>
              <a:rPr lang="en-US" sz="2000" dirty="0">
                <a:solidFill>
                  <a:schemeClr val="accent3">
                    <a:lumMod val="60000"/>
                    <a:lumOff val="40000"/>
                  </a:schemeClr>
                </a:solidFill>
                <a:effectLst/>
                <a:latin typeface="Arial" panose="020B0604020202020204" pitchFamily="34" charset="0"/>
                <a:ea typeface="SimSun" panose="02010600030101010101" pitchFamily="2" charset="-122"/>
                <a:cs typeface="Arial" panose="020B0604020202020204" pitchFamily="34" charset="0"/>
              </a:rPr>
              <a:t>Semeni Ngozi, </a:t>
            </a:r>
            <a:r>
              <a:rPr lang="en-US" sz="2000" dirty="0">
                <a:effectLst/>
                <a:latin typeface="Arial" panose="020B0604020202020204" pitchFamily="34" charset="0"/>
                <a:ea typeface="SimSun" panose="02010600030101010101" pitchFamily="2" charset="-122"/>
                <a:cs typeface="Arial" panose="020B0604020202020204" pitchFamily="34" charset="0"/>
              </a:rPr>
              <a:t>and</a:t>
            </a:r>
            <a:r>
              <a:rPr lang="en-US" sz="2000" dirty="0">
                <a:solidFill>
                  <a:schemeClr val="accent3">
                    <a:lumMod val="60000"/>
                    <a:lumOff val="40000"/>
                  </a:schemeClr>
                </a:solidFill>
                <a:effectLst/>
                <a:latin typeface="Arial" panose="020B0604020202020204" pitchFamily="34" charset="0"/>
                <a:ea typeface="SimSun" panose="02010600030101010101" pitchFamily="2" charset="-122"/>
                <a:cs typeface="Arial" panose="020B0604020202020204" pitchFamily="34" charset="0"/>
              </a:rPr>
              <a:t> Thomas Mgonja</a:t>
            </a:r>
            <a:endParaRPr lang="en-US" sz="3200" dirty="0">
              <a:solidFill>
                <a:schemeClr val="accent3">
                  <a:lumMod val="60000"/>
                  <a:lumOff val="40000"/>
                </a:schemeClr>
              </a:solidFill>
            </a:endParaRPr>
          </a:p>
        </p:txBody>
      </p:sp>
      <p:pic>
        <p:nvPicPr>
          <p:cNvPr id="5" name="Picture 4" descr="A market with many people and buildings in the background&#10;&#10;Description automatically generated">
            <a:extLst>
              <a:ext uri="{FF2B5EF4-FFF2-40B4-BE49-F238E27FC236}">
                <a16:creationId xmlns:a16="http://schemas.microsoft.com/office/drawing/2014/main" id="{EDCE8BD0-086D-D382-9B1C-6036F16AF8A8}"/>
              </a:ext>
            </a:extLst>
          </p:cNvPr>
          <p:cNvPicPr>
            <a:picLocks noChangeAspect="1"/>
          </p:cNvPicPr>
          <p:nvPr/>
        </p:nvPicPr>
        <p:blipFill rotWithShape="1">
          <a:blip r:embed="rId3">
            <a:extLst>
              <a:ext uri="{28A0092B-C50C-407E-A947-70E740481C1C}">
                <a14:useLocalDpi xmlns:a14="http://schemas.microsoft.com/office/drawing/2010/main" val="0"/>
              </a:ext>
            </a:extLst>
          </a:blip>
          <a:srcRect l="8729" r="2336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Subtitle 2">
            <a:extLst>
              <a:ext uri="{FF2B5EF4-FFF2-40B4-BE49-F238E27FC236}">
                <a16:creationId xmlns:a16="http://schemas.microsoft.com/office/drawing/2014/main" id="{C982B983-8B1C-B195-F59D-B17E9A9B66EC}"/>
              </a:ext>
            </a:extLst>
          </p:cNvPr>
          <p:cNvSpPr txBox="1">
            <a:spLocks/>
          </p:cNvSpPr>
          <p:nvPr/>
        </p:nvSpPr>
        <p:spPr>
          <a:xfrm>
            <a:off x="5297761" y="4617720"/>
            <a:ext cx="6251111" cy="15727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pPr algn="l"/>
            <a:endParaRPr lang="en-US" dirty="0"/>
          </a:p>
        </p:txBody>
      </p:sp>
      <p:sp>
        <p:nvSpPr>
          <p:cNvPr id="7" name="TextBox 6">
            <a:extLst>
              <a:ext uri="{FF2B5EF4-FFF2-40B4-BE49-F238E27FC236}">
                <a16:creationId xmlns:a16="http://schemas.microsoft.com/office/drawing/2014/main" id="{2A98E846-4B71-866A-28C7-1427A7A9DD73}"/>
              </a:ext>
            </a:extLst>
          </p:cNvPr>
          <p:cNvSpPr txBox="1"/>
          <p:nvPr/>
        </p:nvSpPr>
        <p:spPr>
          <a:xfrm>
            <a:off x="-1" y="6550223"/>
            <a:ext cx="3996646" cy="307777"/>
          </a:xfrm>
          <a:prstGeom prst="rect">
            <a:avLst/>
          </a:prstGeom>
          <a:noFill/>
        </p:spPr>
        <p:txBody>
          <a:bodyPr wrap="square" rtlCol="0">
            <a:spAutoFit/>
          </a:bodyPr>
          <a:lstStyle/>
          <a:p>
            <a:r>
              <a:rPr lang="en-US" sz="1400" dirty="0">
                <a:solidFill>
                  <a:schemeClr val="bg1"/>
                </a:solidFill>
              </a:rPr>
              <a:t>Image generated by </a:t>
            </a:r>
            <a:r>
              <a:rPr lang="en-US" sz="1400" i="1" dirty="0">
                <a:solidFill>
                  <a:schemeClr val="bg1"/>
                </a:solidFill>
              </a:rPr>
              <a:t>OpenAI DALL·E (April 8, 2024)</a:t>
            </a:r>
            <a:endParaRPr lang="en-US" sz="1400" dirty="0">
              <a:solidFill>
                <a:schemeClr val="bg1"/>
              </a:solidFill>
            </a:endParaRPr>
          </a:p>
        </p:txBody>
      </p:sp>
      <p:pic>
        <p:nvPicPr>
          <p:cNvPr id="9" name="Picture 8">
            <a:extLst>
              <a:ext uri="{FF2B5EF4-FFF2-40B4-BE49-F238E27FC236}">
                <a16:creationId xmlns:a16="http://schemas.microsoft.com/office/drawing/2014/main" id="{40B7A259-5B6C-F5AA-8E24-15B3C0A980D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12862" y="4767733"/>
            <a:ext cx="2000250" cy="445779"/>
          </a:xfrm>
          <a:prstGeom prst="rect">
            <a:avLst/>
          </a:prstGeom>
        </p:spPr>
      </p:pic>
      <p:pic>
        <p:nvPicPr>
          <p:cNvPr id="11" name="Picture 2" descr="Tegemeo Institute">
            <a:extLst>
              <a:ext uri="{FF2B5EF4-FFF2-40B4-BE49-F238E27FC236}">
                <a16:creationId xmlns:a16="http://schemas.microsoft.com/office/drawing/2014/main" id="{D9C1817B-96A5-1B6D-6FF0-9D0C12384E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0563" y="4512604"/>
            <a:ext cx="2385025" cy="693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98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101EF-0091-E5AF-4DFB-83FFC534B19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37D3645-79F1-7622-04D5-EA6873B781C6}"/>
              </a:ext>
            </a:extLst>
          </p:cNvPr>
          <p:cNvSpPr txBox="1">
            <a:spLocks/>
          </p:cNvSpPr>
          <p:nvPr/>
        </p:nvSpPr>
        <p:spPr>
          <a:xfrm>
            <a:off x="384167" y="890431"/>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a:spcBef>
                <a:spcPts val="0"/>
              </a:spcBef>
              <a:spcAft>
                <a:spcPts val="1067"/>
              </a:spcAft>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We did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regression analysis:</a:t>
            </a:r>
          </a:p>
          <a:p>
            <a:pPr>
              <a:spcBef>
                <a:spcPts val="0"/>
              </a:spcBef>
              <a:spcAft>
                <a:spcPts val="1067"/>
              </a:spcAft>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Q1: Does the quality of the home FE explain diet quality?</a:t>
            </a:r>
          </a:p>
          <a:p>
            <a:pPr>
              <a:spcBef>
                <a:spcPts val="0"/>
              </a:spcBef>
              <a:spcAft>
                <a:spcPts val="1067"/>
              </a:spcAft>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Q2: Does the quality of the FE to which a person is exposed each day (depending on where they spend their time) explain the day-to-day variation in their day-level diet quality (controlling for individual fixed effects)?</a:t>
            </a:r>
            <a:endParaRPr lang="en-US" sz="3600" kern="100" dirty="0">
              <a:solidFill>
                <a:srgbClr val="595959"/>
              </a:solidFill>
              <a:latin typeface="Arial" panose="020B0604020202020204" pitchFamily="34" charset="0"/>
              <a:ea typeface="SimSun" panose="02010600030101010101" pitchFamily="2" charset="-122"/>
              <a:cs typeface="Arial" panose="020B0604020202020204" pitchFamily="34" charset="0"/>
            </a:endParaRPr>
          </a:p>
          <a:p>
            <a:pPr marL="309026" indent="-309026">
              <a:spcBef>
                <a:spcPts val="0"/>
              </a:spcBef>
              <a:spcAft>
                <a:spcPts val="1067"/>
              </a:spcAft>
              <a:buFont typeface="Arial" panose="020B0604020202020204" pitchFamily="34" charset="0"/>
              <a:buChar char="•"/>
            </a:pPr>
            <a:endPar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a:extLst>
              <a:ext uri="{FF2B5EF4-FFF2-40B4-BE49-F238E27FC236}">
                <a16:creationId xmlns:a16="http://schemas.microsoft.com/office/drawing/2014/main" id="{76A49A1B-3777-A4AF-111A-0BAF400B661E}"/>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30</a:t>
            </a:fld>
            <a:endParaRPr lang="en-US">
              <a:latin typeface="FUTURA LIGHT BT" panose="020B0402020204020303" pitchFamily="34" charset="0"/>
            </a:endParaRPr>
          </a:p>
        </p:txBody>
      </p:sp>
      <p:sp>
        <p:nvSpPr>
          <p:cNvPr id="2" name="Rectangle 1">
            <a:extLst>
              <a:ext uri="{FF2B5EF4-FFF2-40B4-BE49-F238E27FC236}">
                <a16:creationId xmlns:a16="http://schemas.microsoft.com/office/drawing/2014/main" id="{296E7BB6-F0AB-EDFA-A435-08A903B32A6D}"/>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dirty="0">
                <a:latin typeface="+mj-lt"/>
                <a:cs typeface="Futura Medium" panose="020B0602020204020303" pitchFamily="34" charset="-79"/>
              </a:rPr>
              <a:t>Method and Research Questions</a:t>
            </a:r>
          </a:p>
        </p:txBody>
      </p:sp>
    </p:spTree>
    <p:extLst>
      <p:ext uri="{BB962C8B-B14F-4D97-AF65-F5344CB8AC3E}">
        <p14:creationId xmlns:p14="http://schemas.microsoft.com/office/powerpoint/2010/main" val="270394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5DDCC3-D317-431D-6796-03DD2499FF5A}"/>
                  </a:ext>
                </a:extLst>
              </p:cNvPr>
              <p:cNvSpPr>
                <a:spLocks noGrp="1"/>
              </p:cNvSpPr>
              <p:nvPr>
                <p:ph idx="1"/>
              </p:nvPr>
            </p:nvSpPr>
            <p:spPr>
              <a:xfrm>
                <a:off x="209550" y="1025524"/>
                <a:ext cx="11772900" cy="5478145"/>
              </a:xfrm>
            </p:spPr>
            <p:txBody>
              <a:bodyPr>
                <a:normAutofit lnSpcReduction="10000"/>
              </a:bodyPr>
              <a:lstStyle/>
              <a:p>
                <a:pPr marL="0" indent="0">
                  <a:buNone/>
                </a:pPr>
                <a14:m>
                  <m:oMath xmlns:m="http://schemas.openxmlformats.org/officeDocument/2006/math">
                    <m:sSub>
                      <m:sSubPr>
                        <m:ctrlPr>
                          <a:rPr lang="en-US" sz="3600" i="1" smtClean="0">
                            <a:solidFill>
                              <a:srgbClr val="000000"/>
                            </a:solidFill>
                            <a:effectLst/>
                            <a:latin typeface="Cambria Math" panose="02040503050406030204" pitchFamily="18" charset="0"/>
                            <a:cs typeface="Times New Roman" panose="02020603050405020304" pitchFamily="18" charset="0"/>
                          </a:rPr>
                        </m:ctrlPr>
                      </m:sSubPr>
                      <m:e>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𝑌</m:t>
                        </m:r>
                      </m:e>
                      <m:sub>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𝑖h𝑐𝑟</m:t>
                        </m:r>
                      </m:sub>
                    </m:sSub>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𝛼</m:t>
                    </m:r>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2400" i="1" kern="0" smtClean="0">
                        <a:solidFill>
                          <a:srgbClr val="C00000"/>
                        </a:solidFill>
                        <a:effectLst/>
                        <a:latin typeface="Cambria Math" panose="02040503050406030204" pitchFamily="18" charset="0"/>
                        <a:ea typeface="SimSun" panose="02010600030101010101" pitchFamily="2" charset="-122"/>
                        <a:cs typeface="Times New Roman" panose="02020603050405020304" pitchFamily="18" charset="0"/>
                      </a:rPr>
                      <m:t>𝛽</m:t>
                    </m:r>
                    <m:d>
                      <m:dPr>
                        <m:begChr m:val="["/>
                        <m:endChr m:val="]"/>
                        <m:ctrlPr>
                          <a:rPr lang="en-US" sz="3600" i="1">
                            <a:solidFill>
                              <a:srgbClr val="C00000"/>
                            </a:solidFill>
                            <a:effectLst/>
                            <a:latin typeface="Cambria Math" panose="02040503050406030204" pitchFamily="18" charset="0"/>
                            <a:cs typeface="Times New Roman" panose="02020603050405020304" pitchFamily="18" charset="0"/>
                          </a:rPr>
                        </m:ctrlPr>
                      </m:dPr>
                      <m:e>
                        <m:sSub>
                          <m:sSubPr>
                            <m:ctrlPr>
                              <a:rPr lang="en-US" sz="3600" i="1">
                                <a:solidFill>
                                  <a:srgbClr val="C00000"/>
                                </a:solidFill>
                                <a:effectLst/>
                                <a:latin typeface="Cambria Math" panose="02040503050406030204" pitchFamily="18" charset="0"/>
                                <a:cs typeface="Times New Roman" panose="02020603050405020304" pitchFamily="18" charset="0"/>
                              </a:rPr>
                            </m:ctrlPr>
                          </m:sSubPr>
                          <m:e>
                            <m:r>
                              <a:rPr lang="en-US" sz="2400" i="1" kern="0">
                                <a:solidFill>
                                  <a:srgbClr val="C00000"/>
                                </a:solidFill>
                                <a:effectLst/>
                                <a:latin typeface="Cambria Math" panose="02040503050406030204" pitchFamily="18" charset="0"/>
                                <a:ea typeface="SimSun" panose="02010600030101010101" pitchFamily="2" charset="-122"/>
                                <a:cs typeface="Times New Roman" panose="02020603050405020304" pitchFamily="18" charset="0"/>
                              </a:rPr>
                              <m:t>𝐻𝑜𝑚𝑒𝐹𝐸</m:t>
                            </m:r>
                          </m:e>
                          <m:sub>
                            <m:r>
                              <a:rPr lang="en-US" sz="2400" i="1" kern="0">
                                <a:solidFill>
                                  <a:srgbClr val="C00000"/>
                                </a:solidFill>
                                <a:effectLst/>
                                <a:latin typeface="Cambria Math" panose="02040503050406030204" pitchFamily="18" charset="0"/>
                                <a:ea typeface="SimSun" panose="02010600030101010101" pitchFamily="2" charset="-122"/>
                                <a:cs typeface="Times New Roman" panose="02020603050405020304" pitchFamily="18" charset="0"/>
                              </a:rPr>
                              <m:t>h𝑐𝑟</m:t>
                            </m:r>
                          </m:sub>
                        </m:sSub>
                      </m:e>
                    </m:d>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𝛿</m:t>
                    </m:r>
                    <m:d>
                      <m:dPr>
                        <m:begChr m:val="["/>
                        <m:endChr m:val="]"/>
                        <m:ctrlPr>
                          <a:rPr lang="en-US" sz="3600" i="1">
                            <a:solidFill>
                              <a:srgbClr val="000000"/>
                            </a:solidFill>
                            <a:effectLst/>
                            <a:latin typeface="Cambria Math" panose="02040503050406030204" pitchFamily="18" charset="0"/>
                            <a:cs typeface="Times New Roman" panose="02020603050405020304" pitchFamily="18" charset="0"/>
                          </a:rPr>
                        </m:ctrlPr>
                      </m:dPr>
                      <m:e>
                        <m:sSub>
                          <m:sSubPr>
                            <m:ctrlPr>
                              <a:rPr lang="en-US" sz="3600" i="1">
                                <a:solidFill>
                                  <a:srgbClr val="000000"/>
                                </a:solidFill>
                                <a:effectLst/>
                                <a:latin typeface="Cambria Math" panose="02040503050406030204" pitchFamily="18" charset="0"/>
                                <a:cs typeface="Times New Roman" panose="02020603050405020304" pitchFamily="18" charset="0"/>
                              </a:rPr>
                            </m:ctrlPr>
                          </m:sSubPr>
                          <m:e>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𝐷𝑒𝑚𝑜𝑔</m:t>
                            </m:r>
                          </m:e>
                          <m:sub>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𝑖h𝑐𝑟</m:t>
                            </m:r>
                          </m:sub>
                        </m:sSub>
                      </m:e>
                    </m:d>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m:t>
                    </m:r>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𝛿</m:t>
                    </m:r>
                    <m:d>
                      <m:dPr>
                        <m:begChr m:val="["/>
                        <m:endChr m:val="]"/>
                        <m:ctrlPr>
                          <a:rPr lang="en-US" sz="3600" i="1">
                            <a:solidFill>
                              <a:srgbClr val="000000"/>
                            </a:solidFill>
                            <a:effectLst/>
                            <a:latin typeface="Cambria Math" panose="02040503050406030204" pitchFamily="18" charset="0"/>
                            <a:cs typeface="Times New Roman" panose="02020603050405020304" pitchFamily="18" charset="0"/>
                          </a:rPr>
                        </m:ctrlPr>
                      </m:dPr>
                      <m:e>
                        <m:sSub>
                          <m:sSubPr>
                            <m:ctrlPr>
                              <a:rPr lang="en-US" sz="3600" i="1">
                                <a:solidFill>
                                  <a:srgbClr val="000000"/>
                                </a:solidFill>
                                <a:effectLst/>
                                <a:latin typeface="Cambria Math" panose="02040503050406030204" pitchFamily="18" charset="0"/>
                                <a:cs typeface="Times New Roman" panose="02020603050405020304" pitchFamily="18" charset="0"/>
                              </a:rPr>
                            </m:ctrlPr>
                          </m:sSubPr>
                          <m:e>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𝐻𝐻</m:t>
                            </m:r>
                          </m:e>
                          <m:sub>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h𝑐𝑟</m:t>
                            </m:r>
                          </m:sub>
                        </m:sSub>
                      </m:e>
                    </m:d>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𝜃</m:t>
                    </m:r>
                    <m:d>
                      <m:dPr>
                        <m:begChr m:val="["/>
                        <m:endChr m:val="]"/>
                        <m:ctrlPr>
                          <a:rPr lang="en-US" sz="3600" i="1">
                            <a:solidFill>
                              <a:srgbClr val="000000"/>
                            </a:solidFill>
                            <a:effectLst/>
                            <a:latin typeface="Cambria Math" panose="02040503050406030204" pitchFamily="18" charset="0"/>
                            <a:cs typeface="Times New Roman" panose="02020603050405020304" pitchFamily="18" charset="0"/>
                          </a:rPr>
                        </m:ctrlPr>
                      </m:dPr>
                      <m:e>
                        <m:sSub>
                          <m:sSubPr>
                            <m:ctrlPr>
                              <a:rPr lang="en-US" sz="3600" i="1">
                                <a:solidFill>
                                  <a:srgbClr val="000000"/>
                                </a:solidFill>
                                <a:effectLst/>
                                <a:latin typeface="Cambria Math" panose="02040503050406030204" pitchFamily="18" charset="0"/>
                                <a:cs typeface="Times New Roman" panose="02020603050405020304" pitchFamily="18" charset="0"/>
                              </a:rPr>
                            </m:ctrlPr>
                          </m:sSubPr>
                          <m:e>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𝑅𝑒𝑔𝑖𝑜𝑛</m:t>
                            </m:r>
                          </m:e>
                          <m:sub>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𝑟</m:t>
                            </m:r>
                          </m:sub>
                        </m:sSub>
                      </m:e>
                    </m:d>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sSub>
                      <m:sSubPr>
                        <m:ctrlPr>
                          <a:rPr lang="en-US" sz="3600" i="1">
                            <a:solidFill>
                              <a:srgbClr val="000000"/>
                            </a:solidFill>
                            <a:effectLst/>
                            <a:latin typeface="Cambria Math" panose="02040503050406030204" pitchFamily="18" charset="0"/>
                            <a:cs typeface="Times New Roman" panose="02020603050405020304" pitchFamily="18" charset="0"/>
                          </a:rPr>
                        </m:ctrlPr>
                      </m:sSubPr>
                      <m:e>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𝜀</m:t>
                        </m:r>
                      </m:e>
                      <m:sub>
                        <m:r>
                          <a:rPr lang="en-US" sz="2400" i="1" kern="0">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𝑖h𝑐𝑟</m:t>
                        </m:r>
                      </m:sub>
                    </m:sSub>
                  </m:oMath>
                </a14:m>
                <a:r>
                  <a:rPr lang="en-US" sz="2400" kern="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400" kern="0" dirty="0">
                    <a:solidFill>
                      <a:srgbClr val="C00000"/>
                    </a:solidFill>
                    <a:effectLst/>
                    <a:latin typeface="Arial" panose="020B0604020202020204" pitchFamily="34" charset="0"/>
                    <a:ea typeface="SimSun" panose="02010600030101010101" pitchFamily="2" charset="-122"/>
                    <a:cs typeface="Arial" panose="020B0604020202020204" pitchFamily="34" charset="0"/>
                  </a:rPr>
                  <a:t>(1)</a:t>
                </a:r>
              </a:p>
              <a:p>
                <a:pPr marL="0" indent="0">
                  <a:buNone/>
                </a:pPr>
                <a:endParaRPr lang="en-US" sz="2400" kern="0" dirty="0">
                  <a:solidFill>
                    <a:srgbClr val="000000"/>
                  </a:solidFill>
                  <a:latin typeface="Arial" panose="020B0604020202020204" pitchFamily="34" charset="0"/>
                  <a:ea typeface="SimSun" panose="02010600030101010101" pitchFamily="2" charset="-122"/>
                  <a:cs typeface="Arial" panose="020B0604020202020204" pitchFamily="34" charset="0"/>
                </a:endParaRPr>
              </a:p>
              <a:p>
                <a:pPr marL="0" indent="0">
                  <a:buNone/>
                </a:pPr>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Where,</a:t>
                </a:r>
              </a:p>
              <a:p>
                <a:pPr marL="0" indent="0">
                  <a:buNone/>
                </a:pPr>
                <a14:m>
                  <m:oMath xmlns:m="http://schemas.openxmlformats.org/officeDocument/2006/math">
                    <m:sSub>
                      <m:sSubPr>
                        <m:ctrlP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𝑌</m:t>
                        </m:r>
                      </m:e>
                      <m:sub>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𝑖h𝑐𝑟</m:t>
                        </m:r>
                      </m:sub>
                    </m:sSub>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the GDQS of individual </a:t>
                </a:r>
                <a14:m>
                  <m:oMath xmlns:m="http://schemas.openxmlformats.org/officeDocument/2006/math">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m:t>
                    </m:r>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in household </a:t>
                </a:r>
                <a14:m>
                  <m:oMath xmlns:m="http://schemas.openxmlformats.org/officeDocument/2006/math">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h</m:t>
                    </m:r>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in enumeration area </a:t>
                </a:r>
                <a14:m>
                  <m:oMath xmlns:m="http://schemas.openxmlformats.org/officeDocument/2006/math">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𝑐</m:t>
                    </m:r>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in region </a:t>
                </a:r>
                <a14:m>
                  <m:oMath xmlns:m="http://schemas.openxmlformats.org/officeDocument/2006/math">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𝑟</m:t>
                    </m:r>
                  </m:oMath>
                </a14:m>
                <a:endPar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indent="0">
                  <a:buNone/>
                </a:pPr>
                <a14:m>
                  <m:oMath xmlns:m="http://schemas.openxmlformats.org/officeDocument/2006/math">
                    <m:sSub>
                      <m:sSubPr>
                        <m:ctrlP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𝐻𝑜𝑚𝑒𝐹𝐸</m:t>
                        </m:r>
                      </m:e>
                      <m:sub>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h𝑐𝑟</m:t>
                        </m:r>
                      </m:sub>
                    </m:sSub>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 vector of characteristics) of the home food environment</a:t>
                </a:r>
              </a:p>
              <a:p>
                <a:pPr marL="0" indent="0">
                  <a:buNone/>
                </a:pPr>
                <a14:m>
                  <m:oMath xmlns:m="http://schemas.openxmlformats.org/officeDocument/2006/math">
                    <m:sSub>
                      <m:sSubPr>
                        <m:ctrlP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𝐷𝑒𝑚𝑜𝑔</m:t>
                        </m:r>
                      </m:e>
                      <m:sub>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𝑖h𝑐𝑟</m:t>
                        </m:r>
                      </m:sub>
                    </m:sSub>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 vector of characteristics of the individual</a:t>
                </a:r>
              </a:p>
              <a:p>
                <a:pPr marL="0" indent="0">
                  <a:buNone/>
                </a:pPr>
                <a14:m>
                  <m:oMath xmlns:m="http://schemas.openxmlformats.org/officeDocument/2006/math">
                    <m:sSub>
                      <m:sSubPr>
                        <m:ctrlP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𝐻𝐻</m:t>
                        </m:r>
                      </m:e>
                      <m:sub>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h𝑐𝑟</m:t>
                        </m:r>
                      </m:sub>
                    </m:sSub>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 vector of characteristics of the household </a:t>
                </a:r>
                <a:endParaRPr lang="en-US" sz="2400" i="1"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indent="0">
                  <a:buNone/>
                </a:pPr>
                <a14:m>
                  <m:oMath xmlns:m="http://schemas.openxmlformats.org/officeDocument/2006/math">
                    <m:sSub>
                      <m:sSubPr>
                        <m:ctrlP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𝑅𝑒𝑔𝑖𝑜𝑛</m:t>
                        </m:r>
                      </m:e>
                      <m:sub>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𝑟</m:t>
                        </m:r>
                      </m:sub>
                    </m:sSub>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an indicator of region (city/urban status)</a:t>
                </a:r>
              </a:p>
              <a:p>
                <a:pPr marL="0" indent="0">
                  <a:buNone/>
                </a:pPr>
                <a14:m>
                  <m:oMath xmlns:m="http://schemas.openxmlformats.org/officeDocument/2006/math">
                    <m:sSub>
                      <m:sSubPr>
                        <m:ctrlP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𝜀</m:t>
                        </m:r>
                      </m:e>
                      <m:sub>
                        <m:r>
                          <a:rPr lang="en-US" sz="2400" i="1">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𝑖h𝑐𝑟</m:t>
                        </m:r>
                      </m:sub>
                    </m:sSub>
                  </m:oMath>
                </a14:m>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is an error term. </a:t>
                </a:r>
              </a:p>
              <a:p>
                <a:pPr marL="0" indent="0">
                  <a:buNone/>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2400" dirty="0">
                    <a:latin typeface="Arial" panose="020B0604020202020204" pitchFamily="34" charset="0"/>
                    <a:ea typeface="Times New Roman" panose="02020603050405020304" pitchFamily="18" charset="0"/>
                    <a:cs typeface="Arial" panose="020B0604020202020204" pitchFamily="34" charset="0"/>
                  </a:rPr>
                  <a:t>R</a:t>
                </a:r>
                <a:r>
                  <a:rPr lang="en-US" sz="2400" dirty="0">
                    <a:effectLst/>
                    <a:latin typeface="Arial" panose="020B0604020202020204" pitchFamily="34" charset="0"/>
                    <a:ea typeface="Times New Roman" panose="02020603050405020304" pitchFamily="18" charset="0"/>
                    <a:cs typeface="Arial" panose="020B0604020202020204" pitchFamily="34" charset="0"/>
                  </a:rPr>
                  <a:t>obust standard errors are clustered at the enumeration area level to account for any potential correlation of errors within the same geographic units.</a:t>
                </a:r>
              </a:p>
              <a:p>
                <a:pPr marL="0" indent="0">
                  <a:buNone/>
                </a:pPr>
                <a:r>
                  <a:rPr lang="en-US" sz="2400" dirty="0">
                    <a:latin typeface="Arial" panose="020B0604020202020204" pitchFamily="34" charset="0"/>
                    <a:ea typeface="Cambria Math" panose="02040503050406030204" pitchFamily="18" charset="0"/>
                    <a:cs typeface="Arial" panose="020B0604020202020204" pitchFamily="34" charset="0"/>
                  </a:rPr>
                  <a:t>Estimator:  OLS</a:t>
                </a:r>
                <a:endParaRPr lang="en-US" sz="2400" dirty="0">
                  <a:effectLst/>
                  <a:latin typeface="Arial" panose="020B0604020202020204" pitchFamily="34" charset="0"/>
                  <a:ea typeface="Cambria Math" panose="02040503050406030204" pitchFamily="18" charset="0"/>
                  <a:cs typeface="Arial" panose="020B0604020202020204" pitchFamily="34" charset="0"/>
                </a:endParaRPr>
              </a:p>
              <a:p>
                <a:pPr marL="0" indent="0">
                  <a:buNone/>
                </a:pPr>
                <a:endParaRPr lang="en-US" sz="2400" dirty="0">
                  <a:effectLst/>
                  <a:latin typeface="Arial" panose="020B0604020202020204" pitchFamily="34" charset="0"/>
                  <a:ea typeface="SimSun" panose="02010600030101010101" pitchFamily="2" charset="-122"/>
                  <a:cs typeface="Arial" panose="020B0604020202020204" pitchFamily="34" charset="0"/>
                </a:endParaRPr>
              </a:p>
              <a:p>
                <a:pPr marL="0" indent="0">
                  <a:buNone/>
                </a:pPr>
                <a:endParaRPr lang="en-US" sz="2400" kern="0" dirty="0">
                  <a:solidFill>
                    <a:srgbClr val="000000"/>
                  </a:solidFill>
                  <a:latin typeface="Arial" panose="020B0604020202020204" pitchFamily="34" charset="0"/>
                  <a:ea typeface="SimSun" panose="02010600030101010101" pitchFamily="2" charset="-122"/>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7B5DDCC3-D317-431D-6796-03DD2499FF5A}"/>
                  </a:ext>
                </a:extLst>
              </p:cNvPr>
              <p:cNvSpPr>
                <a:spLocks noGrp="1" noRot="1" noChangeAspect="1" noMove="1" noResize="1" noEditPoints="1" noAdjustHandles="1" noChangeArrowheads="1" noChangeShapeType="1" noTextEdit="1"/>
              </p:cNvSpPr>
              <p:nvPr>
                <p:ph idx="1"/>
              </p:nvPr>
            </p:nvSpPr>
            <p:spPr>
              <a:xfrm>
                <a:off x="209550" y="1025524"/>
                <a:ext cx="11772900" cy="5478145"/>
              </a:xfrm>
              <a:blipFill>
                <a:blip r:embed="rId2"/>
                <a:stretch>
                  <a:fillRect l="-776" t="-222" r="-828" b="-166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7837A4C-8033-B333-C197-F2BD078A3975}"/>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dirty="0">
                <a:latin typeface="+mj-lt"/>
                <a:cs typeface="Futura Medium" panose="020B0602020204020303" pitchFamily="34" charset="-79"/>
              </a:rPr>
              <a:t>Regression model (Q1)</a:t>
            </a:r>
          </a:p>
        </p:txBody>
      </p:sp>
    </p:spTree>
    <p:extLst>
      <p:ext uri="{BB962C8B-B14F-4D97-AF65-F5344CB8AC3E}">
        <p14:creationId xmlns:p14="http://schemas.microsoft.com/office/powerpoint/2010/main" val="2597546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469E14C-F6E9-3A8B-FA5F-4C02F770DEAB}"/>
              </a:ext>
            </a:extLst>
          </p:cNvPr>
          <p:cNvGraphicFramePr>
            <a:graphicFrameLocks noGrp="1"/>
          </p:cNvGraphicFramePr>
          <p:nvPr>
            <p:extLst>
              <p:ext uri="{D42A27DB-BD31-4B8C-83A1-F6EECF244321}">
                <p14:modId xmlns:p14="http://schemas.microsoft.com/office/powerpoint/2010/main" val="268221520"/>
              </p:ext>
            </p:extLst>
          </p:nvPr>
        </p:nvGraphicFramePr>
        <p:xfrm>
          <a:off x="342900" y="143637"/>
          <a:ext cx="8378190" cy="6141594"/>
        </p:xfrm>
        <a:graphic>
          <a:graphicData uri="http://schemas.openxmlformats.org/drawingml/2006/table">
            <a:tbl>
              <a:tblPr firstRow="1" firstCol="1" bandRow="1">
                <a:tableStyleId>{2D5ABB26-0587-4C30-8999-92F81FD0307C}</a:tableStyleId>
              </a:tblPr>
              <a:tblGrid>
                <a:gridCol w="3950607">
                  <a:extLst>
                    <a:ext uri="{9D8B030D-6E8A-4147-A177-3AD203B41FA5}">
                      <a16:colId xmlns:a16="http://schemas.microsoft.com/office/drawing/2014/main" val="1067568401"/>
                    </a:ext>
                  </a:extLst>
                </a:gridCol>
                <a:gridCol w="1213178">
                  <a:extLst>
                    <a:ext uri="{9D8B030D-6E8A-4147-A177-3AD203B41FA5}">
                      <a16:colId xmlns:a16="http://schemas.microsoft.com/office/drawing/2014/main" val="2040977517"/>
                    </a:ext>
                  </a:extLst>
                </a:gridCol>
                <a:gridCol w="1047274">
                  <a:extLst>
                    <a:ext uri="{9D8B030D-6E8A-4147-A177-3AD203B41FA5}">
                      <a16:colId xmlns:a16="http://schemas.microsoft.com/office/drawing/2014/main" val="4279732236"/>
                    </a:ext>
                  </a:extLst>
                </a:gridCol>
                <a:gridCol w="1016167">
                  <a:extLst>
                    <a:ext uri="{9D8B030D-6E8A-4147-A177-3AD203B41FA5}">
                      <a16:colId xmlns:a16="http://schemas.microsoft.com/office/drawing/2014/main" val="1718003922"/>
                    </a:ext>
                  </a:extLst>
                </a:gridCol>
                <a:gridCol w="1150964">
                  <a:extLst>
                    <a:ext uri="{9D8B030D-6E8A-4147-A177-3AD203B41FA5}">
                      <a16:colId xmlns:a16="http://schemas.microsoft.com/office/drawing/2014/main" val="2381939553"/>
                    </a:ext>
                  </a:extLst>
                </a:gridCol>
              </a:tblGrid>
              <a:tr h="0">
                <a:tc>
                  <a:txBody>
                    <a:bodyPr/>
                    <a:lstStyle/>
                    <a:p>
                      <a:pPr marL="0" marR="0">
                        <a:lnSpc>
                          <a:spcPct val="115000"/>
                        </a:lnSpc>
                        <a:spcBef>
                          <a:spcPts val="0"/>
                        </a:spcBef>
                        <a:spcAft>
                          <a:spcPts val="0"/>
                        </a:spcAft>
                      </a:pPr>
                      <a:r>
                        <a:rPr lang="en-US" sz="1600" b="1" kern="100" dirty="0">
                          <a:solidFill>
                            <a:schemeClr val="bg1"/>
                          </a:solidFill>
                          <a:effectLst/>
                          <a:latin typeface="+mj-lt"/>
                        </a:rPr>
                        <a:t> </a:t>
                      </a:r>
                      <a:endParaRPr lang="en-US" sz="1600" b="1" kern="100" dirty="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600" b="1" kern="100" dirty="0">
                          <a:solidFill>
                            <a:schemeClr val="bg1"/>
                          </a:solidFill>
                          <a:effectLst/>
                          <a:latin typeface="+mj-lt"/>
                        </a:rPr>
                        <a:t>(1)</a:t>
                      </a:r>
                      <a:endParaRPr lang="en-US" sz="1600" b="1" kern="100" dirty="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600" b="1" kern="100" dirty="0">
                          <a:solidFill>
                            <a:schemeClr val="bg1"/>
                          </a:solidFill>
                          <a:effectLst/>
                          <a:latin typeface="+mj-lt"/>
                        </a:rPr>
                        <a:t>(2)</a:t>
                      </a:r>
                      <a:endParaRPr lang="en-US" sz="1600" b="1" kern="100" dirty="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600" b="1" kern="100" dirty="0">
                          <a:solidFill>
                            <a:schemeClr val="bg1"/>
                          </a:solidFill>
                          <a:effectLst/>
                          <a:latin typeface="+mj-lt"/>
                        </a:rPr>
                        <a:t>(3)</a:t>
                      </a:r>
                      <a:endParaRPr lang="en-US" sz="1600" b="1" kern="100" dirty="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600" b="1" kern="100" dirty="0">
                          <a:solidFill>
                            <a:schemeClr val="bg1"/>
                          </a:solidFill>
                          <a:effectLst/>
                          <a:latin typeface="+mj-lt"/>
                        </a:rPr>
                        <a:t>(4)</a:t>
                      </a:r>
                      <a:endParaRPr lang="en-US" sz="1600" b="1" kern="100" dirty="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615474890"/>
                  </a:ext>
                </a:extLst>
              </a:tr>
              <a:tr h="0">
                <a:tc>
                  <a:txBody>
                    <a:bodyPr/>
                    <a:lstStyle/>
                    <a:p>
                      <a:pPr marL="0" marR="0">
                        <a:lnSpc>
                          <a:spcPct val="115000"/>
                        </a:lnSpc>
                        <a:spcBef>
                          <a:spcPts val="0"/>
                        </a:spcBef>
                        <a:spcAft>
                          <a:spcPts val="0"/>
                        </a:spcAft>
                      </a:pPr>
                      <a:r>
                        <a:rPr lang="en-US" sz="1600" b="1" kern="100">
                          <a:solidFill>
                            <a:schemeClr val="bg1"/>
                          </a:solidFill>
                          <a:effectLst/>
                          <a:latin typeface="+mj-lt"/>
                        </a:rPr>
                        <a:t> </a:t>
                      </a:r>
                      <a:endParaRPr lang="en-US" sz="1600" b="1" kern="10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gridSpan="4">
                  <a:txBody>
                    <a:bodyPr/>
                    <a:lstStyle/>
                    <a:p>
                      <a:pPr marL="0" marR="0" algn="ctr">
                        <a:lnSpc>
                          <a:spcPct val="115000"/>
                        </a:lnSpc>
                        <a:spcBef>
                          <a:spcPts val="0"/>
                        </a:spcBef>
                        <a:spcAft>
                          <a:spcPts val="0"/>
                        </a:spcAft>
                      </a:pPr>
                      <a:r>
                        <a:rPr lang="en-US" sz="1600" b="1" kern="100" dirty="0">
                          <a:solidFill>
                            <a:schemeClr val="bg1"/>
                          </a:solidFill>
                          <a:effectLst/>
                          <a:latin typeface="+mj-lt"/>
                        </a:rPr>
                        <a:t>Dependent variable: Average GDQS</a:t>
                      </a:r>
                      <a:endParaRPr lang="en-US" sz="1600" b="1" kern="100" dirty="0">
                        <a:solidFill>
                          <a:schemeClr val="bg1"/>
                        </a:solidFill>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568968"/>
                  </a:ext>
                </a:extLst>
              </a:tr>
              <a:tr h="0">
                <a:tc>
                  <a:txBody>
                    <a:bodyPr/>
                    <a:lstStyle/>
                    <a:p>
                      <a:pPr marL="0" marR="0">
                        <a:lnSpc>
                          <a:spcPct val="100000"/>
                        </a:lnSpc>
                        <a:spcBef>
                          <a:spcPts val="0"/>
                        </a:spcBef>
                        <a:spcAft>
                          <a:spcPts val="0"/>
                        </a:spcAft>
                      </a:pPr>
                      <a:r>
                        <a:rPr lang="en-US" sz="1600" b="1" kern="100" dirty="0">
                          <a:effectLst/>
                          <a:latin typeface="+mj-lt"/>
                        </a:rPr>
                        <a:t>Number of healthy food offer sites per km</a:t>
                      </a:r>
                      <a:r>
                        <a:rPr lang="en-US" sz="1600" b="1" kern="100" baseline="30000" dirty="0">
                          <a:effectLst/>
                          <a:latin typeface="+mj-lt"/>
                        </a:rPr>
                        <a:t>2</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0.003***</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104085"/>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(0.001)</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7383805"/>
                  </a:ext>
                </a:extLst>
              </a:tr>
              <a:tr h="0">
                <a:tc>
                  <a:txBody>
                    <a:bodyPr/>
                    <a:lstStyle/>
                    <a:p>
                      <a:pPr marL="0" marR="0">
                        <a:lnSpc>
                          <a:spcPct val="100000"/>
                        </a:lnSpc>
                        <a:spcBef>
                          <a:spcPts val="0"/>
                        </a:spcBef>
                        <a:spcAft>
                          <a:spcPts val="0"/>
                        </a:spcAft>
                      </a:pPr>
                      <a:r>
                        <a:rPr lang="en-US" sz="1600" b="1" kern="100" dirty="0">
                          <a:effectLst/>
                          <a:latin typeface="+mj-lt"/>
                        </a:rPr>
                        <a:t>Number of unhealthy food offer sites per km</a:t>
                      </a:r>
                      <a:r>
                        <a:rPr lang="en-US" sz="1600" b="1" kern="100" baseline="30000" dirty="0">
                          <a:effectLst/>
                          <a:latin typeface="+mj-lt"/>
                        </a:rPr>
                        <a:t>2</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-0.005***</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3729728"/>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(0.001)</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2998196"/>
                  </a:ext>
                </a:extLst>
              </a:tr>
              <a:tr h="0">
                <a:tc rowSpan="2">
                  <a:txBody>
                    <a:bodyPr/>
                    <a:lstStyle/>
                    <a:p>
                      <a:pPr marL="0" marR="0">
                        <a:lnSpc>
                          <a:spcPct val="100000"/>
                        </a:lnSpc>
                        <a:spcBef>
                          <a:spcPts val="0"/>
                        </a:spcBef>
                        <a:spcAft>
                          <a:spcPts val="0"/>
                        </a:spcAft>
                      </a:pPr>
                      <a:r>
                        <a:rPr lang="en-US" sz="1600" b="1" kern="100" dirty="0">
                          <a:effectLst/>
                          <a:latin typeface="+mj-lt"/>
                        </a:rPr>
                        <a:t>Shelf space devoted to healthy foods (100s m</a:t>
                      </a:r>
                      <a:r>
                        <a:rPr lang="en-US" sz="1600" b="1" kern="100" baseline="30000" dirty="0">
                          <a:effectLst/>
                          <a:latin typeface="+mj-lt"/>
                        </a:rPr>
                        <a:t>3</a:t>
                      </a:r>
                      <a:r>
                        <a:rPr lang="en-US" sz="1600" b="1" kern="100" dirty="0">
                          <a:effectLst/>
                          <a:latin typeface="+mj-lt"/>
                        </a:rPr>
                        <a:t>/km</a:t>
                      </a:r>
                      <a:r>
                        <a:rPr lang="en-US" sz="1600" b="1" kern="100" baseline="30000" dirty="0">
                          <a:effectLst/>
                          <a:latin typeface="+mj-lt"/>
                        </a:rPr>
                        <a:t>2</a:t>
                      </a:r>
                      <a:r>
                        <a:rPr lang="en-US" sz="1600" b="1" kern="100" dirty="0">
                          <a:effectLst/>
                          <a:latin typeface="+mj-lt"/>
                        </a:rPr>
                        <a:t>)</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9776997"/>
                  </a:ext>
                </a:extLst>
              </a:tr>
              <a:tr h="0">
                <a:tc vMerge="1">
                  <a:txBody>
                    <a:bodyPr/>
                    <a:lstStyle/>
                    <a:p>
                      <a:endParaRPr lang="en-US"/>
                    </a:p>
                  </a:txBody>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(0.419)</a:t>
                      </a: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153768"/>
                  </a:ext>
                </a:extLst>
              </a:tr>
              <a:tr h="0">
                <a:tc rowSpan="2">
                  <a:txBody>
                    <a:bodyPr/>
                    <a:lstStyle/>
                    <a:p>
                      <a:pPr marL="0" marR="0">
                        <a:lnSpc>
                          <a:spcPct val="100000"/>
                        </a:lnSpc>
                        <a:spcBef>
                          <a:spcPts val="0"/>
                        </a:spcBef>
                        <a:spcAft>
                          <a:spcPts val="0"/>
                        </a:spcAft>
                      </a:pPr>
                      <a:r>
                        <a:rPr lang="en-US" sz="1600" b="1" kern="100" dirty="0">
                          <a:effectLst/>
                          <a:latin typeface="+mj-lt"/>
                        </a:rPr>
                        <a:t>Shelf space devoted to unhealthy foods (100s m</a:t>
                      </a:r>
                      <a:r>
                        <a:rPr lang="en-US" sz="1600" b="1" kern="100" baseline="30000" dirty="0">
                          <a:effectLst/>
                          <a:latin typeface="+mj-lt"/>
                        </a:rPr>
                        <a:t>3</a:t>
                      </a:r>
                      <a:r>
                        <a:rPr lang="en-US" sz="1600" b="1" kern="100" dirty="0">
                          <a:effectLst/>
                          <a:latin typeface="+mj-lt"/>
                        </a:rPr>
                        <a:t>/km</a:t>
                      </a:r>
                      <a:r>
                        <a:rPr lang="en-US" sz="1600" b="1" kern="100" baseline="30000" dirty="0">
                          <a:effectLst/>
                          <a:latin typeface="+mj-lt"/>
                        </a:rPr>
                        <a:t>2</a:t>
                      </a:r>
                      <a:r>
                        <a:rPr lang="en-US" sz="1600" b="1" kern="100" dirty="0">
                          <a:effectLst/>
                          <a:latin typeface="+mj-lt"/>
                        </a:rPr>
                        <a:t>)</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-0.002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57192"/>
                  </a:ext>
                </a:extLst>
              </a:tr>
              <a:tr h="0">
                <a:tc vMerge="1">
                  <a:txBody>
                    <a:bodyPr/>
                    <a:lstStyle/>
                    <a:p>
                      <a:endParaRPr lang="en-US"/>
                    </a:p>
                  </a:txBody>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dirty="0">
                          <a:effectLst/>
                          <a:latin typeface="+mj-lt"/>
                        </a:rPr>
                        <a:t>(0.234)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0621380"/>
                  </a:ext>
                </a:extLst>
              </a:tr>
              <a:tr h="0">
                <a:tc>
                  <a:txBody>
                    <a:bodyPr/>
                    <a:lstStyle/>
                    <a:p>
                      <a:pPr marL="0" marR="0">
                        <a:lnSpc>
                          <a:spcPct val="100000"/>
                        </a:lnSpc>
                        <a:spcBef>
                          <a:spcPts val="0"/>
                        </a:spcBef>
                        <a:spcAft>
                          <a:spcPts val="0"/>
                        </a:spcAft>
                      </a:pPr>
                      <a:r>
                        <a:rPr lang="en-US" sz="1600" b="1" kern="100" dirty="0">
                          <a:effectLst/>
                          <a:latin typeface="+mj-lt"/>
                        </a:rPr>
                        <a:t>% shelf space in home FE that is healthy</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020661"/>
                  </a:ext>
                </a:extLst>
              </a:tr>
              <a:tr h="0">
                <a:tc>
                  <a:txBody>
                    <a:bodyPr/>
                    <a:lstStyle/>
                    <a:p>
                      <a:pP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(0.009)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319016"/>
                  </a:ext>
                </a:extLst>
              </a:tr>
              <a:tr h="0">
                <a:tc>
                  <a:txBody>
                    <a:bodyPr/>
                    <a:lstStyle/>
                    <a:p>
                      <a:pPr marL="0" marR="0">
                        <a:lnSpc>
                          <a:spcPct val="100000"/>
                        </a:lnSpc>
                        <a:spcBef>
                          <a:spcPts val="0"/>
                        </a:spcBef>
                        <a:spcAft>
                          <a:spcPts val="0"/>
                        </a:spcAft>
                      </a:pPr>
                      <a:r>
                        <a:rPr lang="en-US" sz="1600" b="1" kern="100">
                          <a:effectLst/>
                          <a:latin typeface="+mj-lt"/>
                        </a:rPr>
                        <a:t>Measure of diversity of healthy foods in home FE</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0.033***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2553071"/>
                  </a:ext>
                </a:extLst>
              </a:tr>
              <a:tr h="0">
                <a:tc>
                  <a:txBody>
                    <a:bodyPr/>
                    <a:lstStyle/>
                    <a:p>
                      <a:pP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9881445"/>
                  </a:ext>
                </a:extLst>
              </a:tr>
              <a:tr h="0">
                <a:tc>
                  <a:txBody>
                    <a:bodyPr/>
                    <a:lstStyle/>
                    <a:p>
                      <a:pPr marL="0" marR="0">
                        <a:lnSpc>
                          <a:spcPct val="100000"/>
                        </a:lnSpc>
                        <a:spcBef>
                          <a:spcPts val="0"/>
                        </a:spcBef>
                        <a:spcAft>
                          <a:spcPts val="0"/>
                        </a:spcAft>
                      </a:pPr>
                      <a:r>
                        <a:rPr lang="en-US" sz="1600" b="1" kern="100">
                          <a:effectLst/>
                          <a:latin typeface="+mj-lt"/>
                        </a:rPr>
                        <a:t>Measure of diversity of unhealthy foods in home FE</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770277"/>
                  </a:ext>
                </a:extLst>
              </a:tr>
              <a:tr h="0">
                <a:tc>
                  <a:txBody>
                    <a:bodyPr/>
                    <a:lstStyle/>
                    <a:p>
                      <a:pP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600" b="1" kern="100">
                          <a:effectLst/>
                          <a:latin typeface="+mj-lt"/>
                        </a:rPr>
                        <a:t>(0.007)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3805547"/>
                  </a:ext>
                </a:extLst>
              </a:tr>
              <a:tr h="0">
                <a:tc>
                  <a:txBody>
                    <a:bodyPr/>
                    <a:lstStyle/>
                    <a:p>
                      <a:pPr marL="0" marR="0">
                        <a:lnSpc>
                          <a:spcPct val="100000"/>
                        </a:lnSpc>
                        <a:spcBef>
                          <a:spcPts val="0"/>
                        </a:spcBef>
                        <a:spcAft>
                          <a:spcPts val="0"/>
                        </a:spcAft>
                      </a:pPr>
                      <a:r>
                        <a:rPr lang="en-US" sz="1600" b="1" kern="100">
                          <a:effectLst/>
                          <a:latin typeface="+mj-lt"/>
                        </a:rPr>
                        <a:t>Average price of healthy foods (KES/gram)</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0.011</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0.005</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0.004</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0.006</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2861722"/>
                  </a:ext>
                </a:extLst>
              </a:tr>
              <a:tr h="0">
                <a:tc>
                  <a:txBody>
                    <a:bodyPr/>
                    <a:lstStyle/>
                    <a:p>
                      <a:pP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(0.009)</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(0.011)</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(0.011)</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(0.010)</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726230"/>
                  </a:ext>
                </a:extLst>
              </a:tr>
              <a:tr h="0">
                <a:tc>
                  <a:txBody>
                    <a:bodyPr/>
                    <a:lstStyle/>
                    <a:p>
                      <a:pPr marL="0" marR="0">
                        <a:lnSpc>
                          <a:spcPct val="100000"/>
                        </a:lnSpc>
                        <a:spcBef>
                          <a:spcPts val="0"/>
                        </a:spcBef>
                        <a:spcAft>
                          <a:spcPts val="0"/>
                        </a:spcAft>
                      </a:pPr>
                      <a:r>
                        <a:rPr lang="en-US" sz="1600" b="1" kern="100">
                          <a:effectLst/>
                          <a:latin typeface="+mj-lt"/>
                        </a:rPr>
                        <a:t>Average price of unhealthy foods (KES/gram)</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-0.004</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0.002</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0.003</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0.002</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2739119"/>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(0.014)</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(0.015)</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(0.015)</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(0.017)</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366429"/>
                  </a:ext>
                </a:extLst>
              </a:tr>
              <a:tr h="0">
                <a:tc>
                  <a:txBody>
                    <a:bodyPr/>
                    <a:lstStyle/>
                    <a:p>
                      <a:pPr marL="0" marR="0">
                        <a:lnSpc>
                          <a:spcPct val="100000"/>
                        </a:lnSpc>
                        <a:spcBef>
                          <a:spcPts val="0"/>
                        </a:spcBef>
                        <a:spcAft>
                          <a:spcPts val="0"/>
                        </a:spcAft>
                      </a:pPr>
                      <a:r>
                        <a:rPr lang="en-US" sz="1600" b="1" kern="100" dirty="0">
                          <a:effectLst/>
                          <a:latin typeface="+mj-lt"/>
                        </a:rPr>
                        <a:t>All controls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Yes</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Yes</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Yes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Yes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2536396"/>
                  </a:ext>
                </a:extLst>
              </a:tr>
              <a:tr h="0">
                <a:tc>
                  <a:txBody>
                    <a:bodyPr/>
                    <a:lstStyle/>
                    <a:p>
                      <a:pPr marL="0" marR="0">
                        <a:lnSpc>
                          <a:spcPct val="100000"/>
                        </a:lnSpc>
                        <a:spcBef>
                          <a:spcPts val="0"/>
                        </a:spcBef>
                        <a:spcAft>
                          <a:spcPts val="0"/>
                        </a:spcAft>
                      </a:pPr>
                      <a:r>
                        <a:rPr lang="en-US" sz="1600" b="1" kern="100" dirty="0">
                          <a:effectLst/>
                          <a:latin typeface="+mj-lt"/>
                        </a:rPr>
                        <a:t>Observations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2,150</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2,150</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a:effectLst/>
                          <a:latin typeface="+mj-lt"/>
                        </a:rPr>
                        <a:t>2,150</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2,150</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6497653"/>
                  </a:ext>
                </a:extLst>
              </a:tr>
              <a:tr h="0">
                <a:tc>
                  <a:txBody>
                    <a:bodyPr/>
                    <a:lstStyle/>
                    <a:p>
                      <a:pPr marL="0" marR="0">
                        <a:lnSpc>
                          <a:spcPct val="100000"/>
                        </a:lnSpc>
                        <a:spcBef>
                          <a:spcPts val="0"/>
                        </a:spcBef>
                        <a:spcAft>
                          <a:spcPts val="0"/>
                        </a:spcAft>
                      </a:pPr>
                      <a:r>
                        <a:rPr lang="en-US" sz="1600" b="1" kern="100" dirty="0">
                          <a:effectLst/>
                          <a:latin typeface="+mj-lt"/>
                        </a:rPr>
                        <a:t>R-squared</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0.071</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0.053</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0.053</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0.060</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894460"/>
                  </a:ext>
                </a:extLst>
              </a:tr>
            </a:tbl>
          </a:graphicData>
        </a:graphic>
      </p:graphicFrame>
      <p:sp>
        <p:nvSpPr>
          <p:cNvPr id="6" name="Rectangle 5">
            <a:extLst>
              <a:ext uri="{FF2B5EF4-FFF2-40B4-BE49-F238E27FC236}">
                <a16:creationId xmlns:a16="http://schemas.microsoft.com/office/drawing/2014/main" id="{B43A1F8C-B27F-9978-3968-1DA9304651B0}"/>
              </a:ext>
            </a:extLst>
          </p:cNvPr>
          <p:cNvSpPr/>
          <p:nvPr/>
        </p:nvSpPr>
        <p:spPr>
          <a:xfrm>
            <a:off x="4480560" y="572768"/>
            <a:ext cx="925830" cy="124460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F8A449-A76F-62F8-0D59-6386226ABA25}"/>
              </a:ext>
            </a:extLst>
          </p:cNvPr>
          <p:cNvSpPr/>
          <p:nvPr/>
        </p:nvSpPr>
        <p:spPr>
          <a:xfrm>
            <a:off x="7627620" y="3099434"/>
            <a:ext cx="956310" cy="7296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23ED3C-8D63-95A9-8672-CE0FD6CBB227}"/>
              </a:ext>
            </a:extLst>
          </p:cNvPr>
          <p:cNvSpPr txBox="1"/>
          <p:nvPr/>
        </p:nvSpPr>
        <p:spPr>
          <a:xfrm>
            <a:off x="8957310" y="742950"/>
            <a:ext cx="2891790" cy="501675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Healthy food density</a:t>
            </a:r>
            <a:r>
              <a:rPr kumimoji="0" lang="en-US" altLang="en-US" sz="2000" b="0" i="0" u="none" strike="noStrike" cap="none" normalizeH="0" baseline="0" dirty="0">
                <a:ln>
                  <a:noFill/>
                </a:ln>
                <a:solidFill>
                  <a:schemeClr val="tx1"/>
                </a:solidFill>
                <a:effectLst/>
                <a:latin typeface="Arial" panose="020B0604020202020204" pitchFamily="34" charset="0"/>
              </a:rPr>
              <a:t> positively impacts diet quality; while </a:t>
            </a:r>
            <a:r>
              <a:rPr kumimoji="0" lang="en-US" altLang="en-US" sz="2000" b="1" i="0" u="none" strike="noStrike" cap="none" normalizeH="0" baseline="0" dirty="0">
                <a:ln>
                  <a:noFill/>
                </a:ln>
                <a:solidFill>
                  <a:schemeClr val="tx1"/>
                </a:solidFill>
                <a:effectLst/>
                <a:latin typeface="Arial" panose="020B0604020202020204" pitchFamily="34" charset="0"/>
              </a:rPr>
              <a:t>unhealthy food density</a:t>
            </a:r>
            <a:r>
              <a:rPr kumimoji="0" lang="en-US" altLang="en-US" sz="2000" b="0" i="0" u="none" strike="noStrike" cap="none" normalizeH="0" baseline="0" dirty="0">
                <a:ln>
                  <a:noFill/>
                </a:ln>
                <a:solidFill>
                  <a:schemeClr val="tx1"/>
                </a:solidFill>
                <a:effectLst/>
                <a:latin typeface="Arial" panose="020B0604020202020204" pitchFamily="34" charset="0"/>
              </a:rPr>
              <a:t> negatively affects 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Diversity of healthy foods</a:t>
            </a:r>
            <a:r>
              <a:rPr kumimoji="0" lang="en-US" altLang="en-US" sz="2000" b="0" i="0" u="none" strike="noStrike" cap="none" normalizeH="0" baseline="0" dirty="0">
                <a:ln>
                  <a:noFill/>
                </a:ln>
                <a:solidFill>
                  <a:schemeClr val="tx1"/>
                </a:solidFill>
                <a:effectLst/>
                <a:latin typeface="Arial" panose="020B0604020202020204" pitchFamily="34" charset="0"/>
              </a:rPr>
              <a:t> in the home food environment has a positive effect on GDQS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Arial" panose="020B0604020202020204" pitchFamily="34" charset="0"/>
              </a:rPr>
              <a:t>T</a:t>
            </a:r>
            <a:r>
              <a:rPr kumimoji="0" lang="en-US" altLang="en-US" sz="2000" b="0" i="0" u="none" strike="noStrike" cap="none" normalizeH="0" baseline="0" dirty="0">
                <a:ln>
                  <a:noFill/>
                </a:ln>
                <a:solidFill>
                  <a:schemeClr val="tx1"/>
                </a:solidFill>
                <a:effectLst/>
                <a:latin typeface="Arial" panose="020B0604020202020204" pitchFamily="34" charset="0"/>
              </a:rPr>
              <a:t>he </a:t>
            </a:r>
            <a:r>
              <a:rPr kumimoji="0" lang="en-US" altLang="en-US" sz="2000" b="1" i="0" u="none" strike="noStrike" cap="none" normalizeH="0" baseline="0" dirty="0">
                <a:ln>
                  <a:noFill/>
                </a:ln>
                <a:solidFill>
                  <a:schemeClr val="tx1"/>
                </a:solidFill>
                <a:effectLst/>
                <a:latin typeface="Arial" panose="020B0604020202020204" pitchFamily="34" charset="0"/>
              </a:rPr>
              <a:t>diversity of unhealthy foods and shelf space </a:t>
            </a:r>
            <a:r>
              <a:rPr kumimoji="0" lang="en-US" altLang="en-US" sz="2000" b="0" i="0" u="none" strike="noStrike" cap="none" normalizeH="0" baseline="0" dirty="0">
                <a:ln>
                  <a:noFill/>
                </a:ln>
                <a:solidFill>
                  <a:schemeClr val="tx1"/>
                </a:solidFill>
                <a:effectLst/>
                <a:latin typeface="Arial" panose="020B0604020202020204" pitchFamily="34" charset="0"/>
              </a:rPr>
              <a:t>for both </a:t>
            </a:r>
            <a:r>
              <a:rPr kumimoji="0" lang="en-US" altLang="en-US" sz="2000" b="1" i="0" u="none" strike="noStrike" cap="none" normalizeH="0" baseline="0" dirty="0">
                <a:ln>
                  <a:noFill/>
                </a:ln>
                <a:solidFill>
                  <a:schemeClr val="tx1"/>
                </a:solidFill>
                <a:effectLst/>
                <a:latin typeface="Arial" panose="020B0604020202020204" pitchFamily="34" charset="0"/>
              </a:rPr>
              <a:t>do not show significant effects</a:t>
            </a:r>
          </a:p>
        </p:txBody>
      </p:sp>
    </p:spTree>
    <p:extLst>
      <p:ext uri="{BB962C8B-B14F-4D97-AF65-F5344CB8AC3E}">
        <p14:creationId xmlns:p14="http://schemas.microsoft.com/office/powerpoint/2010/main" val="2541604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5DDCC3-D317-431D-6796-03DD2499FF5A}"/>
                  </a:ext>
                </a:extLst>
              </p:cNvPr>
              <p:cNvSpPr>
                <a:spLocks noGrp="1"/>
              </p:cNvSpPr>
              <p:nvPr>
                <p:ph idx="1"/>
              </p:nvPr>
            </p:nvSpPr>
            <p:spPr>
              <a:xfrm>
                <a:off x="209550" y="1025524"/>
                <a:ext cx="11772900" cy="5478145"/>
              </a:xfrm>
            </p:spPr>
            <p:txBody>
              <a:bodyPr>
                <a:normAutofit/>
              </a:bodyPr>
              <a:lstStyle/>
              <a:p>
                <a:pPr marL="0" indent="0">
                  <a:buNone/>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𝑌</m:t>
                        </m:r>
                      </m:e>
                      <m:sub>
                        <m:r>
                          <a:rPr lang="en-US" sz="2400" i="1">
                            <a:latin typeface="Cambria Math" panose="02040503050406030204" pitchFamily="18" charset="0"/>
                            <a:ea typeface="Cambria Math" panose="02040503050406030204" pitchFamily="18" charset="0"/>
                          </a:rPr>
                          <m:t>𝑖𝑑</m:t>
                        </m:r>
                      </m:sub>
                    </m:sSub>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𝛼</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𝛽</m:t>
                    </m:r>
                    <m:d>
                      <m:dPr>
                        <m:begChr m:val="["/>
                        <m:endChr m:val="]"/>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𝐷𝑎𝑦</m:t>
                            </m:r>
                          </m:e>
                          <m:sub>
                            <m:r>
                              <a:rPr lang="en-US" sz="2400" i="1">
                                <a:latin typeface="Cambria Math" panose="02040503050406030204" pitchFamily="18" charset="0"/>
                                <a:ea typeface="Cambria Math" panose="02040503050406030204" pitchFamily="18" charset="0"/>
                              </a:rPr>
                              <m:t>𝑑</m:t>
                            </m:r>
                          </m:sub>
                        </m:sSub>
                      </m:e>
                    </m:d>
                    <m:r>
                      <a:rPr lang="en-US" sz="2400" i="1">
                        <a:latin typeface="Cambria Math" panose="02040503050406030204" pitchFamily="18" charset="0"/>
                        <a:ea typeface="Cambria Math" panose="02040503050406030204" pitchFamily="18" charset="0"/>
                      </a:rPr>
                      <m:t>+ </m:t>
                    </m:r>
                    <m:r>
                      <a:rPr lang="en-US" sz="2400" i="1" smtClean="0">
                        <a:solidFill>
                          <a:srgbClr val="C00000"/>
                        </a:solidFill>
                        <a:latin typeface="Cambria Math" panose="02040503050406030204" pitchFamily="18" charset="0"/>
                        <a:ea typeface="Cambria Math" panose="02040503050406030204" pitchFamily="18" charset="0"/>
                      </a:rPr>
                      <m:t>𝛿</m:t>
                    </m:r>
                    <m:d>
                      <m:dPr>
                        <m:begChr m:val="["/>
                        <m:endChr m:val="]"/>
                        <m:ctrlPr>
                          <a:rPr lang="en-US" sz="2400" i="1">
                            <a:solidFill>
                              <a:srgbClr val="C00000"/>
                            </a:solidFill>
                            <a:latin typeface="Cambria Math" panose="02040503050406030204" pitchFamily="18" charset="0"/>
                            <a:ea typeface="Cambria Math" panose="02040503050406030204" pitchFamily="18" charset="0"/>
                          </a:rPr>
                        </m:ctrlPr>
                      </m:dPr>
                      <m:e>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𝐻𝑜𝑚𝑒</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𝑊𝑜𝑟𝑘𝐹𝐸</m:t>
                            </m:r>
                          </m:e>
                          <m:sub>
                            <m:r>
                              <a:rPr lang="en-US" sz="2400" i="1">
                                <a:solidFill>
                                  <a:srgbClr val="C00000"/>
                                </a:solidFill>
                                <a:latin typeface="Cambria Math" panose="02040503050406030204" pitchFamily="18" charset="0"/>
                                <a:ea typeface="Cambria Math" panose="02040503050406030204" pitchFamily="18" charset="0"/>
                              </a:rPr>
                              <m:t>𝑖𝑑</m:t>
                            </m:r>
                          </m:sub>
                        </m:sSub>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ea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a:rPr lang="en-US" sz="2400" i="1">
                            <a:latin typeface="Cambria Math" panose="02040503050406030204" pitchFamily="18" charset="0"/>
                            <a:ea typeface="Cambria Math" panose="02040503050406030204" pitchFamily="18" charset="0"/>
                          </a:rPr>
                          <m:t>𝑖𝑑</m:t>
                        </m:r>
                      </m:sub>
                    </m:sSub>
                  </m:oMath>
                </a14:m>
                <a:r>
                  <a:rPr lang="en-US" sz="2400" dirty="0">
                    <a:latin typeface="Cambria Math" panose="02040503050406030204" pitchFamily="18" charset="0"/>
                    <a:ea typeface="Cambria Math" panose="02040503050406030204" pitchFamily="18" charset="0"/>
                    <a:cs typeface="Arial" panose="020B0604020202020204" pitchFamily="34" charset="0"/>
                  </a:rPr>
                  <a:t>    </a:t>
                </a:r>
                <a:r>
                  <a:rPr lang="en-US" sz="2400" dirty="0">
                    <a:solidFill>
                      <a:srgbClr val="C00000"/>
                    </a:solidFill>
                    <a:latin typeface="Cambria Math" panose="02040503050406030204" pitchFamily="18" charset="0"/>
                    <a:ea typeface="Cambria Math" panose="02040503050406030204" pitchFamily="18" charset="0"/>
                    <a:cs typeface="Arial" panose="020B0604020202020204" pitchFamily="34" charset="0"/>
                  </a:rPr>
                  <a:t>(2)</a:t>
                </a:r>
              </a:p>
              <a:p>
                <a:pPr marL="0" indent="0">
                  <a:buNone/>
                </a:pPr>
                <a:endParaRPr lang="en-US" sz="2400" b="1" i="1" dirty="0">
                  <a:latin typeface="Cambria Math" panose="02040503050406030204" pitchFamily="18" charset="0"/>
                  <a:ea typeface="Cambria Math" panose="02040503050406030204" pitchFamily="18" charset="0"/>
                  <a:cs typeface="Arial" panose="020B0604020202020204" pitchFamily="34" charset="0"/>
                </a:endParaRPr>
              </a:p>
              <a:p>
                <a:pPr marL="0" indent="0">
                  <a:buNone/>
                </a:pPr>
                <a:r>
                  <a:rPr lang="en-US" sz="2400" dirty="0">
                    <a:latin typeface="Arial" panose="020B0604020202020204" pitchFamily="34" charset="0"/>
                    <a:ea typeface="Cambria Math" panose="02040503050406030204" pitchFamily="18" charset="0"/>
                    <a:cs typeface="Arial" panose="020B0604020202020204" pitchFamily="34" charset="0"/>
                  </a:rPr>
                  <a:t>where  </a:t>
                </a:r>
              </a:p>
              <a:p>
                <a:pPr marL="0" indent="0">
                  <a:buNone/>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𝑌</m:t>
                        </m:r>
                      </m:e>
                      <m:sub>
                        <m:r>
                          <a:rPr lang="en-US" sz="2400" i="1">
                            <a:latin typeface="Cambria Math" panose="02040503050406030204" pitchFamily="18" charset="0"/>
                            <a:ea typeface="Cambria Math" panose="02040503050406030204" pitchFamily="18" charset="0"/>
                          </a:rPr>
                          <m:t>𝑖𝑑</m:t>
                        </m:r>
                      </m:sub>
                    </m:sSub>
                  </m:oMath>
                </a14:m>
                <a:r>
                  <a:rPr lang="en-US" sz="2400" dirty="0">
                    <a:latin typeface="Arial" panose="020B0604020202020204" pitchFamily="34" charset="0"/>
                    <a:ea typeface="Cambria Math" panose="02040503050406030204" pitchFamily="18" charset="0"/>
                    <a:cs typeface="Arial" panose="020B0604020202020204" pitchFamily="34" charset="0"/>
                  </a:rPr>
                  <a:t> is the day-level GDQS of individual </a:t>
                </a:r>
                <a14:m>
                  <m:oMath xmlns:m="http://schemas.openxmlformats.org/officeDocument/2006/math">
                    <m:r>
                      <a:rPr lang="en-US" sz="2400" i="1">
                        <a:latin typeface="Cambria Math" panose="02040503050406030204" pitchFamily="18" charset="0"/>
                        <a:ea typeface="Cambria Math" panose="02040503050406030204" pitchFamily="18" charset="0"/>
                      </a:rPr>
                      <m:t>𝑖</m:t>
                    </m:r>
                  </m:oMath>
                </a14:m>
                <a:r>
                  <a:rPr lang="en-US" sz="2400" dirty="0">
                    <a:latin typeface="Arial" panose="020B0604020202020204" pitchFamily="34" charset="0"/>
                    <a:ea typeface="Cambria Math" panose="02040503050406030204" pitchFamily="18" charset="0"/>
                    <a:cs typeface="Arial" panose="020B0604020202020204" pitchFamily="34" charset="0"/>
                  </a:rPr>
                  <a:t> on day </a:t>
                </a:r>
                <a14:m>
                  <m:oMath xmlns:m="http://schemas.openxmlformats.org/officeDocument/2006/math">
                    <m:r>
                      <a:rPr lang="en-US" sz="2400" i="1">
                        <a:latin typeface="Cambria Math" panose="02040503050406030204" pitchFamily="18" charset="0"/>
                        <a:ea typeface="Cambria Math" panose="02040503050406030204" pitchFamily="18" charset="0"/>
                      </a:rPr>
                      <m:t>𝑑</m:t>
                    </m:r>
                  </m:oMath>
                </a14:m>
                <a:endParaRPr lang="en-US" sz="2400" dirty="0">
                  <a:latin typeface="Arial" panose="020B0604020202020204" pitchFamily="34" charset="0"/>
                  <a:ea typeface="Cambria Math" panose="02040503050406030204" pitchFamily="18" charset="0"/>
                  <a:cs typeface="Arial" panose="020B0604020202020204" pitchFamily="34" charset="0"/>
                </a:endParaRPr>
              </a:p>
              <a:p>
                <a:pPr marL="0" indent="0">
                  <a:buNone/>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𝐷𝑎𝑦</m:t>
                        </m:r>
                      </m:e>
                      <m:sub>
                        <m:r>
                          <a:rPr lang="en-US" sz="2400" i="1">
                            <a:latin typeface="Cambria Math" panose="02040503050406030204" pitchFamily="18" charset="0"/>
                            <a:ea typeface="Cambria Math" panose="02040503050406030204" pitchFamily="18" charset="0"/>
                          </a:rPr>
                          <m:t>𝑑</m:t>
                        </m:r>
                      </m:sub>
                    </m:sSub>
                  </m:oMath>
                </a14:m>
                <a:r>
                  <a:rPr lang="en-US" sz="2400" dirty="0">
                    <a:latin typeface="Arial" panose="020B0604020202020204" pitchFamily="34" charset="0"/>
                    <a:ea typeface="Cambria Math" panose="02040503050406030204" pitchFamily="18" charset="0"/>
                    <a:cs typeface="Arial" panose="020B0604020202020204" pitchFamily="34" charset="0"/>
                  </a:rPr>
                  <a:t> is an indicator variable (=1 if it is a work-day; =0 if it is weekend)</a:t>
                </a:r>
              </a:p>
              <a:p>
                <a:pPr marL="0" indent="0">
                  <a:buNone/>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𝐻𝑜𝑚𝑒</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𝑊𝑜𝑟𝑘𝐹𝐸</m:t>
                        </m:r>
                      </m:e>
                      <m:sub>
                        <m:r>
                          <a:rPr lang="en-US" sz="2400" i="1">
                            <a:latin typeface="Cambria Math" panose="02040503050406030204" pitchFamily="18" charset="0"/>
                            <a:ea typeface="Cambria Math" panose="02040503050406030204" pitchFamily="18" charset="0"/>
                          </a:rPr>
                          <m:t>𝑖𝑑</m:t>
                        </m:r>
                      </m:sub>
                    </m:sSub>
                  </m:oMath>
                </a14:m>
                <a:r>
                  <a:rPr lang="en-US" sz="2400" dirty="0">
                    <a:latin typeface="Arial" panose="020B0604020202020204" pitchFamily="34" charset="0"/>
                    <a:ea typeface="Cambria Math" panose="02040503050406030204" pitchFamily="18" charset="0"/>
                    <a:cs typeface="Arial" panose="020B0604020202020204" pitchFamily="34" charset="0"/>
                  </a:rPr>
                  <a:t> is a weighted measure of the quality of the food environment an individual is exposed on day </a:t>
                </a:r>
                <a14:m>
                  <m:oMath xmlns:m="http://schemas.openxmlformats.org/officeDocument/2006/math">
                    <m:r>
                      <a:rPr lang="en-US" sz="2400" i="1">
                        <a:latin typeface="Cambria Math" panose="02040503050406030204" pitchFamily="18" charset="0"/>
                        <a:ea typeface="Cambria Math" panose="02040503050406030204" pitchFamily="18" charset="0"/>
                      </a:rPr>
                      <m:t>𝑑</m:t>
                    </m:r>
                  </m:oMath>
                </a14:m>
                <a:r>
                  <a:rPr lang="en-US" sz="2400" dirty="0">
                    <a:latin typeface="Arial" panose="020B0604020202020204" pitchFamily="34" charset="0"/>
                    <a:ea typeface="Cambria Math" panose="02040503050406030204" pitchFamily="18" charset="0"/>
                    <a:cs typeface="Arial" panose="020B0604020202020204" pitchFamily="34" charset="0"/>
                  </a:rPr>
                  <a:t> (defined only for individuals with work FEs)</a:t>
                </a:r>
              </a:p>
              <a:p>
                <a:pPr marL="0" indent="0">
                  <a:buNone/>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ea typeface="Cambria Math" panose="02040503050406030204" pitchFamily="18" charset="0"/>
                          </a:rPr>
                          <m:t>𝑖</m:t>
                        </m:r>
                      </m:sub>
                    </m:sSub>
                  </m:oMath>
                </a14:m>
                <a:r>
                  <a:rPr lang="en-US" sz="2400" dirty="0">
                    <a:latin typeface="Arial" panose="020B0604020202020204" pitchFamily="34" charset="0"/>
                    <a:ea typeface="Cambria Math" panose="02040503050406030204" pitchFamily="18" charset="0"/>
                    <a:cs typeface="Arial" panose="020B0604020202020204" pitchFamily="34" charset="0"/>
                  </a:rPr>
                  <a:t> is an individual fixed effect (controls for all time-invariant characteristics of the individual)</a:t>
                </a:r>
              </a:p>
              <a:p>
                <a:pPr marL="0" indent="0">
                  <a:buNone/>
                </a:pPr>
                <a:endParaRPr lang="en-US" sz="2400" dirty="0">
                  <a:effectLst/>
                  <a:latin typeface="Arial" panose="020B0604020202020204" pitchFamily="34" charset="0"/>
                  <a:ea typeface="Cambria Math" panose="02040503050406030204" pitchFamily="18" charset="0"/>
                  <a:cs typeface="Arial" panose="020B0604020202020204" pitchFamily="34" charset="0"/>
                </a:endParaRPr>
              </a:p>
              <a:p>
                <a:pPr marL="0" indent="0">
                  <a:buNone/>
                </a:pPr>
                <a:r>
                  <a:rPr lang="en-US" sz="2400" dirty="0">
                    <a:latin typeface="Arial" panose="020B0604020202020204" pitchFamily="34" charset="0"/>
                    <a:ea typeface="Cambria Math" panose="02040503050406030204" pitchFamily="18" charset="0"/>
                    <a:cs typeface="Arial" panose="020B0604020202020204" pitchFamily="34" charset="0"/>
                  </a:rPr>
                  <a:t>R</a:t>
                </a:r>
                <a:r>
                  <a:rPr lang="en-US" sz="2400" dirty="0">
                    <a:effectLst/>
                    <a:latin typeface="Arial" panose="020B0604020202020204" pitchFamily="34" charset="0"/>
                    <a:ea typeface="Cambria Math" panose="02040503050406030204" pitchFamily="18" charset="0"/>
                    <a:cs typeface="Arial" panose="020B0604020202020204" pitchFamily="34" charset="0"/>
                  </a:rPr>
                  <a:t>obust standard errors are clustered at the enumeration area level to account for any potential correlation of errors within the same geographic units.</a:t>
                </a:r>
              </a:p>
              <a:p>
                <a:pPr marL="0" indent="0">
                  <a:buNone/>
                </a:pPr>
                <a:endParaRPr lang="en-US" sz="2400" kern="0" dirty="0">
                  <a:solidFill>
                    <a:srgbClr val="000000"/>
                  </a:solidFill>
                  <a:latin typeface="Cambria Math" panose="02040503050406030204" pitchFamily="18" charset="0"/>
                  <a:ea typeface="Cambria Math" panose="02040503050406030204" pitchFamily="18" charset="0"/>
                </a:endParaRPr>
              </a:p>
              <a:p>
                <a:pPr marL="0" indent="0">
                  <a:buNone/>
                </a:pPr>
                <a:endParaRPr lang="en-US" dirty="0">
                  <a:latin typeface="Cambria Math" panose="02040503050406030204" pitchFamily="18" charset="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7B5DDCC3-D317-431D-6796-03DD2499FF5A}"/>
                  </a:ext>
                </a:extLst>
              </p:cNvPr>
              <p:cNvSpPr>
                <a:spLocks noGrp="1" noRot="1" noChangeAspect="1" noMove="1" noResize="1" noEditPoints="1" noAdjustHandles="1" noChangeArrowheads="1" noChangeShapeType="1" noTextEdit="1"/>
              </p:cNvSpPr>
              <p:nvPr>
                <p:ph idx="1"/>
              </p:nvPr>
            </p:nvSpPr>
            <p:spPr>
              <a:xfrm>
                <a:off x="209550" y="1025524"/>
                <a:ext cx="11772900" cy="5478145"/>
              </a:xfrm>
              <a:blipFill>
                <a:blip r:embed="rId2"/>
                <a:stretch>
                  <a:fillRect l="-776" t="-1557" r="-82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7837A4C-8033-B333-C197-F2BD078A3975}"/>
              </a:ext>
            </a:extLst>
          </p:cNvPr>
          <p:cNvSpPr/>
          <p:nvPr/>
        </p:nvSpPr>
        <p:spPr>
          <a:xfrm>
            <a:off x="0" y="2286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dirty="0">
                <a:latin typeface="+mj-lt"/>
                <a:cs typeface="Futura Medium" panose="020B0602020204020303" pitchFamily="34" charset="-79"/>
              </a:rPr>
              <a:t>Regression model (Q2)</a:t>
            </a:r>
          </a:p>
        </p:txBody>
      </p:sp>
    </p:spTree>
    <p:extLst>
      <p:ext uri="{BB962C8B-B14F-4D97-AF65-F5344CB8AC3E}">
        <p14:creationId xmlns:p14="http://schemas.microsoft.com/office/powerpoint/2010/main" val="2785265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469E14C-F6E9-3A8B-FA5F-4C02F770DEAB}"/>
              </a:ext>
            </a:extLst>
          </p:cNvPr>
          <p:cNvGraphicFramePr>
            <a:graphicFrameLocks noGrp="1"/>
          </p:cNvGraphicFramePr>
          <p:nvPr>
            <p:extLst>
              <p:ext uri="{D42A27DB-BD31-4B8C-83A1-F6EECF244321}">
                <p14:modId xmlns:p14="http://schemas.microsoft.com/office/powerpoint/2010/main" val="1545716887"/>
              </p:ext>
            </p:extLst>
          </p:nvPr>
        </p:nvGraphicFramePr>
        <p:xfrm>
          <a:off x="342900" y="143637"/>
          <a:ext cx="8378190" cy="6751456"/>
        </p:xfrm>
        <a:graphic>
          <a:graphicData uri="http://schemas.openxmlformats.org/drawingml/2006/table">
            <a:tbl>
              <a:tblPr firstRow="1" firstCol="1" bandRow="1">
                <a:tableStyleId>{2D5ABB26-0587-4C30-8999-92F81FD0307C}</a:tableStyleId>
              </a:tblPr>
              <a:tblGrid>
                <a:gridCol w="3950607">
                  <a:extLst>
                    <a:ext uri="{9D8B030D-6E8A-4147-A177-3AD203B41FA5}">
                      <a16:colId xmlns:a16="http://schemas.microsoft.com/office/drawing/2014/main" val="1067568401"/>
                    </a:ext>
                  </a:extLst>
                </a:gridCol>
                <a:gridCol w="1213178">
                  <a:extLst>
                    <a:ext uri="{9D8B030D-6E8A-4147-A177-3AD203B41FA5}">
                      <a16:colId xmlns:a16="http://schemas.microsoft.com/office/drawing/2014/main" val="2040977517"/>
                    </a:ext>
                  </a:extLst>
                </a:gridCol>
                <a:gridCol w="1047274">
                  <a:extLst>
                    <a:ext uri="{9D8B030D-6E8A-4147-A177-3AD203B41FA5}">
                      <a16:colId xmlns:a16="http://schemas.microsoft.com/office/drawing/2014/main" val="4279732236"/>
                    </a:ext>
                  </a:extLst>
                </a:gridCol>
                <a:gridCol w="1016167">
                  <a:extLst>
                    <a:ext uri="{9D8B030D-6E8A-4147-A177-3AD203B41FA5}">
                      <a16:colId xmlns:a16="http://schemas.microsoft.com/office/drawing/2014/main" val="1718003922"/>
                    </a:ext>
                  </a:extLst>
                </a:gridCol>
                <a:gridCol w="1150964">
                  <a:extLst>
                    <a:ext uri="{9D8B030D-6E8A-4147-A177-3AD203B41FA5}">
                      <a16:colId xmlns:a16="http://schemas.microsoft.com/office/drawing/2014/main" val="2381939553"/>
                    </a:ext>
                  </a:extLst>
                </a:gridCol>
              </a:tblGrid>
              <a:tr h="0">
                <a:tc>
                  <a:txBody>
                    <a:bodyPr/>
                    <a:lstStyle/>
                    <a:p>
                      <a:pPr marL="0" marR="0">
                        <a:lnSpc>
                          <a:spcPct val="115000"/>
                        </a:lnSpc>
                        <a:spcBef>
                          <a:spcPts val="0"/>
                        </a:spcBef>
                        <a:spcAft>
                          <a:spcPts val="0"/>
                        </a:spcAft>
                      </a:pPr>
                      <a:r>
                        <a:rPr lang="en-US" sz="1400" b="1" kern="100" dirty="0">
                          <a:solidFill>
                            <a:schemeClr val="bg1"/>
                          </a:solidFill>
                          <a:effectLst/>
                        </a:rPr>
                        <a:t> </a:t>
                      </a:r>
                      <a:endParaRPr lang="en-US" sz="1800" b="1" kern="100" dirty="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400" b="1" kern="100" dirty="0">
                          <a:solidFill>
                            <a:schemeClr val="bg1"/>
                          </a:solidFill>
                          <a:effectLst/>
                        </a:rPr>
                        <a:t>(1)</a:t>
                      </a:r>
                      <a:endParaRPr lang="en-US" sz="1800" b="1" kern="100" dirty="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400" b="1" kern="100" dirty="0">
                          <a:solidFill>
                            <a:schemeClr val="bg1"/>
                          </a:solidFill>
                          <a:effectLst/>
                        </a:rPr>
                        <a:t>(2)</a:t>
                      </a:r>
                      <a:endParaRPr lang="en-US" sz="1800" b="1" kern="100" dirty="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400" b="1" kern="100" dirty="0">
                          <a:solidFill>
                            <a:schemeClr val="bg1"/>
                          </a:solidFill>
                          <a:effectLst/>
                        </a:rPr>
                        <a:t>(3)</a:t>
                      </a:r>
                      <a:endParaRPr lang="en-US" sz="1800" b="1" kern="100" dirty="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lnSpc>
                          <a:spcPct val="115000"/>
                        </a:lnSpc>
                        <a:spcBef>
                          <a:spcPts val="0"/>
                        </a:spcBef>
                        <a:spcAft>
                          <a:spcPts val="0"/>
                        </a:spcAft>
                      </a:pPr>
                      <a:r>
                        <a:rPr lang="en-US" sz="1400" b="1" kern="100" dirty="0">
                          <a:solidFill>
                            <a:schemeClr val="bg1"/>
                          </a:solidFill>
                          <a:effectLst/>
                        </a:rPr>
                        <a:t>(4)</a:t>
                      </a:r>
                      <a:endParaRPr lang="en-US" sz="1800" b="1" kern="100" dirty="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615474890"/>
                  </a:ext>
                </a:extLst>
              </a:tr>
              <a:tr h="0">
                <a:tc>
                  <a:txBody>
                    <a:bodyPr/>
                    <a:lstStyle/>
                    <a:p>
                      <a:pPr marL="0" marR="0">
                        <a:lnSpc>
                          <a:spcPct val="115000"/>
                        </a:lnSpc>
                        <a:spcBef>
                          <a:spcPts val="0"/>
                        </a:spcBef>
                        <a:spcAft>
                          <a:spcPts val="0"/>
                        </a:spcAft>
                      </a:pPr>
                      <a:r>
                        <a:rPr lang="en-US" sz="1400" b="1" kern="100">
                          <a:solidFill>
                            <a:schemeClr val="bg1"/>
                          </a:solidFill>
                          <a:effectLst/>
                        </a:rPr>
                        <a:t> </a:t>
                      </a:r>
                      <a:endParaRPr lang="en-US" sz="1800" b="1" kern="10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gridSpan="4">
                  <a:txBody>
                    <a:bodyPr/>
                    <a:lstStyle/>
                    <a:p>
                      <a:pPr marL="0" marR="0" algn="ctr">
                        <a:lnSpc>
                          <a:spcPct val="115000"/>
                        </a:lnSpc>
                        <a:spcBef>
                          <a:spcPts val="0"/>
                        </a:spcBef>
                        <a:spcAft>
                          <a:spcPts val="0"/>
                        </a:spcAft>
                      </a:pPr>
                      <a:r>
                        <a:rPr lang="en-US" sz="1400" b="1" kern="100" dirty="0">
                          <a:solidFill>
                            <a:schemeClr val="bg1"/>
                          </a:solidFill>
                          <a:effectLst/>
                        </a:rPr>
                        <a:t>Dependent variable: Day level GDQS</a:t>
                      </a:r>
                      <a:endParaRPr lang="en-US" sz="1800" b="1" kern="100" dirty="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568968"/>
                  </a:ext>
                </a:extLst>
              </a:tr>
              <a:tr h="0">
                <a:tc>
                  <a:txBody>
                    <a:bodyPr/>
                    <a:lstStyle/>
                    <a:p>
                      <a:pPr marL="0" marR="0">
                        <a:lnSpc>
                          <a:spcPct val="100000"/>
                        </a:lnSpc>
                        <a:spcBef>
                          <a:spcPts val="0"/>
                        </a:spcBef>
                        <a:spcAft>
                          <a:spcPts val="0"/>
                        </a:spcAft>
                      </a:pPr>
                      <a:r>
                        <a:rPr lang="en-US" sz="1600" b="1" kern="100" dirty="0">
                          <a:effectLst/>
                          <a:latin typeface="+mj-lt"/>
                        </a:rPr>
                        <a:t>Number of healthy food offer sites per km</a:t>
                      </a:r>
                      <a:r>
                        <a:rPr lang="en-US" sz="1600" b="1" kern="100" baseline="30000" dirty="0">
                          <a:effectLst/>
                          <a:latin typeface="+mj-lt"/>
                        </a:rPr>
                        <a:t>2</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Arial" panose="020B0604020202020204" pitchFamily="34" charset="0"/>
                        </a:rPr>
                        <a:t>0.003*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104085"/>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Arial" panose="020B0604020202020204" pitchFamily="34" charset="0"/>
                        </a:rPr>
                        <a:t>(0.002)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7383805"/>
                  </a:ext>
                </a:extLst>
              </a:tr>
              <a:tr h="0">
                <a:tc>
                  <a:txBody>
                    <a:bodyPr/>
                    <a:lstStyle/>
                    <a:p>
                      <a:pPr marL="0" marR="0">
                        <a:lnSpc>
                          <a:spcPct val="100000"/>
                        </a:lnSpc>
                        <a:spcBef>
                          <a:spcPts val="0"/>
                        </a:spcBef>
                        <a:spcAft>
                          <a:spcPts val="0"/>
                        </a:spcAft>
                      </a:pPr>
                      <a:r>
                        <a:rPr lang="en-US" sz="1600" b="1" kern="100" dirty="0">
                          <a:effectLst/>
                          <a:latin typeface="+mj-lt"/>
                        </a:rPr>
                        <a:t>Number of unhealthy food offer sites per km</a:t>
                      </a:r>
                      <a:r>
                        <a:rPr lang="en-US" sz="1600" b="1" kern="100" baseline="30000" dirty="0">
                          <a:effectLst/>
                          <a:latin typeface="+mj-lt"/>
                        </a:rPr>
                        <a:t>2</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Arial" panose="020B0604020202020204" pitchFamily="34" charset="0"/>
                        </a:rPr>
                        <a:t>-0.005**</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3729728"/>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Arial" panose="020B0604020202020204" pitchFamily="34" charset="0"/>
                        </a:rPr>
                        <a:t>(0.002)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2998196"/>
                  </a:ext>
                </a:extLst>
              </a:tr>
              <a:tr h="0">
                <a:tc rowSpan="2">
                  <a:txBody>
                    <a:bodyPr/>
                    <a:lstStyle/>
                    <a:p>
                      <a:pPr marL="0" marR="0">
                        <a:lnSpc>
                          <a:spcPct val="100000"/>
                        </a:lnSpc>
                        <a:spcBef>
                          <a:spcPts val="0"/>
                        </a:spcBef>
                        <a:spcAft>
                          <a:spcPts val="0"/>
                        </a:spcAft>
                      </a:pPr>
                      <a:r>
                        <a:rPr lang="en-US" sz="1600" b="1" kern="100" dirty="0">
                          <a:effectLst/>
                          <a:latin typeface="+mj-lt"/>
                        </a:rPr>
                        <a:t>Shelf space devoted to healthy foods (100s m</a:t>
                      </a:r>
                      <a:r>
                        <a:rPr lang="en-US" sz="1600" b="1" kern="100" baseline="30000" dirty="0">
                          <a:effectLst/>
                          <a:latin typeface="+mj-lt"/>
                        </a:rPr>
                        <a:t>3</a:t>
                      </a:r>
                      <a:r>
                        <a:rPr lang="en-US" sz="1600" b="1" kern="100" dirty="0">
                          <a:effectLst/>
                          <a:latin typeface="+mj-lt"/>
                        </a:rPr>
                        <a:t>/km</a:t>
                      </a:r>
                      <a:r>
                        <a:rPr lang="en-US" sz="1600" b="1" kern="100" baseline="30000" dirty="0">
                          <a:effectLst/>
                          <a:latin typeface="+mj-lt"/>
                        </a:rPr>
                        <a:t>2</a:t>
                      </a:r>
                      <a:r>
                        <a:rPr lang="en-US" sz="1600" b="1" kern="100" dirty="0">
                          <a:effectLst/>
                          <a:latin typeface="+mj-lt"/>
                        </a:rPr>
                        <a:t>)</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0.008</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9776997"/>
                  </a:ext>
                </a:extLst>
              </a:tr>
              <a:tr h="0">
                <a:tc vMerge="1">
                  <a:txBody>
                    <a:bodyPr/>
                    <a:lstStyle/>
                    <a:p>
                      <a:endParaRPr lang="en-US"/>
                    </a:p>
                  </a:txBody>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(1.069)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153768"/>
                  </a:ext>
                </a:extLst>
              </a:tr>
              <a:tr h="0">
                <a:tc rowSpan="2">
                  <a:txBody>
                    <a:bodyPr/>
                    <a:lstStyle/>
                    <a:p>
                      <a:pPr marL="0" marR="0">
                        <a:lnSpc>
                          <a:spcPct val="100000"/>
                        </a:lnSpc>
                        <a:spcBef>
                          <a:spcPts val="0"/>
                        </a:spcBef>
                        <a:spcAft>
                          <a:spcPts val="0"/>
                        </a:spcAft>
                      </a:pPr>
                      <a:r>
                        <a:rPr lang="en-US" sz="1600" b="1" kern="100" dirty="0">
                          <a:effectLst/>
                          <a:latin typeface="+mj-lt"/>
                        </a:rPr>
                        <a:t>Shelf space devoted to unhealthy foods (100s m</a:t>
                      </a:r>
                      <a:r>
                        <a:rPr lang="en-US" sz="1600" b="1" kern="100" baseline="30000" dirty="0">
                          <a:effectLst/>
                          <a:latin typeface="+mj-lt"/>
                        </a:rPr>
                        <a:t>3</a:t>
                      </a:r>
                      <a:r>
                        <a:rPr lang="en-US" sz="1600" b="1" kern="100" dirty="0">
                          <a:effectLst/>
                          <a:latin typeface="+mj-lt"/>
                        </a:rPr>
                        <a:t>/km</a:t>
                      </a:r>
                      <a:r>
                        <a:rPr lang="en-US" sz="1600" b="1" kern="100" baseline="30000" dirty="0">
                          <a:effectLst/>
                          <a:latin typeface="+mj-lt"/>
                        </a:rPr>
                        <a:t>2</a:t>
                      </a:r>
                      <a:r>
                        <a:rPr lang="en-US" sz="1600" b="1" kern="100" dirty="0">
                          <a:effectLst/>
                          <a:latin typeface="+mj-lt"/>
                        </a:rPr>
                        <a:t>)</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-0.822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57192"/>
                  </a:ext>
                </a:extLst>
              </a:tr>
              <a:tr h="0">
                <a:tc vMerge="1">
                  <a:txBody>
                    <a:bodyPr/>
                    <a:lstStyle/>
                    <a:p>
                      <a:endParaRPr lang="en-US"/>
                    </a:p>
                  </a:txBody>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(0.811)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0621380"/>
                  </a:ext>
                </a:extLst>
              </a:tr>
              <a:tr h="0">
                <a:tc>
                  <a:txBody>
                    <a:bodyPr/>
                    <a:lstStyle/>
                    <a:p>
                      <a:pPr marL="0" marR="0">
                        <a:lnSpc>
                          <a:spcPct val="100000"/>
                        </a:lnSpc>
                        <a:spcBef>
                          <a:spcPts val="0"/>
                        </a:spcBef>
                        <a:spcAft>
                          <a:spcPts val="0"/>
                        </a:spcAft>
                      </a:pPr>
                      <a:r>
                        <a:rPr lang="en-US" sz="1600" b="1" kern="100" dirty="0">
                          <a:effectLst/>
                          <a:latin typeface="+mj-lt"/>
                        </a:rPr>
                        <a:t>% shelf space in home FE that is healthy</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-0.006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020661"/>
                  </a:ext>
                </a:extLst>
              </a:tr>
              <a:tr h="0">
                <a:tc>
                  <a:txBody>
                    <a:bodyPr/>
                    <a:lstStyle/>
                    <a:p>
                      <a:pP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(0.028)</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319016"/>
                  </a:ext>
                </a:extLst>
              </a:tr>
              <a:tr h="0">
                <a:tc>
                  <a:txBody>
                    <a:bodyPr/>
                    <a:lstStyle/>
                    <a:p>
                      <a:pPr marL="0" marR="0">
                        <a:lnSpc>
                          <a:spcPct val="100000"/>
                        </a:lnSpc>
                        <a:spcBef>
                          <a:spcPts val="0"/>
                        </a:spcBef>
                        <a:spcAft>
                          <a:spcPts val="0"/>
                        </a:spcAft>
                      </a:pPr>
                      <a:r>
                        <a:rPr lang="en-US" sz="1600" b="1" kern="100" dirty="0">
                          <a:effectLst/>
                          <a:latin typeface="+mj-lt"/>
                        </a:rPr>
                        <a:t>Measure of diversity of healthy foods in home FE</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0.006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2553071"/>
                  </a:ext>
                </a:extLst>
              </a:tr>
              <a:tr h="0">
                <a:tc>
                  <a:txBody>
                    <a:bodyPr/>
                    <a:lstStyle/>
                    <a:p>
                      <a:pP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(0.052)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9881445"/>
                  </a:ext>
                </a:extLst>
              </a:tr>
              <a:tr h="0">
                <a:tc>
                  <a:txBody>
                    <a:bodyPr/>
                    <a:lstStyle/>
                    <a:p>
                      <a:pPr marL="0" marR="0">
                        <a:lnSpc>
                          <a:spcPct val="100000"/>
                        </a:lnSpc>
                        <a:spcBef>
                          <a:spcPts val="0"/>
                        </a:spcBef>
                        <a:spcAft>
                          <a:spcPts val="0"/>
                        </a:spcAft>
                      </a:pPr>
                      <a:r>
                        <a:rPr lang="en-US" sz="1600" b="1" kern="100" dirty="0">
                          <a:effectLst/>
                          <a:latin typeface="+mj-lt"/>
                        </a:rPr>
                        <a:t>Measure of diversity of unhealthy foods in home FE</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a:effectLst/>
                          <a:latin typeface="+mj-lt"/>
                          <a:ea typeface="SimSun" panose="02010600030101010101" pitchFamily="2" charset="-122"/>
                          <a:cs typeface="Times New Roman" panose="02020603050405020304" pitchFamily="18" charset="0"/>
                        </a:rPr>
                        <a:t>-0.079*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770277"/>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1600" b="1" kern="10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1" kern="100">
                        <a:effectLst/>
                        <a:latin typeface="+mj-lt"/>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kern="100" dirty="0">
                          <a:effectLst/>
                          <a:latin typeface="+mj-lt"/>
                          <a:ea typeface="SimSun" panose="02010600030101010101" pitchFamily="2" charset="-122"/>
                          <a:cs typeface="Times New Roman" panose="02020603050405020304" pitchFamily="18" charset="0"/>
                        </a:rPr>
                        <a:t>(0.043)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3805547"/>
                  </a:ext>
                </a:extLst>
              </a:tr>
              <a:tr h="0">
                <a:tc>
                  <a:txBody>
                    <a:bodyPr/>
                    <a:lstStyle/>
                    <a:p>
                      <a:pPr marL="0" marR="0">
                        <a:lnSpc>
                          <a:spcPct val="100000"/>
                        </a:lnSpc>
                        <a:spcBef>
                          <a:spcPts val="0"/>
                        </a:spcBef>
                        <a:spcAft>
                          <a:spcPts val="0"/>
                        </a:spcAft>
                      </a:pPr>
                      <a:r>
                        <a:rPr lang="en-US" sz="1600" b="1" kern="100">
                          <a:effectLst/>
                          <a:latin typeface="+mj-lt"/>
                        </a:rPr>
                        <a:t>Average price of healthy foods (KES/gram)</a:t>
                      </a:r>
                      <a:endParaRPr lang="en-US" sz="1600" b="1" kern="10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0.014</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0.017*</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-0.002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-0.011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2861722"/>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(0.009)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(0.009)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(0.012)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(0.018)</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726230"/>
                  </a:ext>
                </a:extLst>
              </a:tr>
              <a:tr h="0">
                <a:tc>
                  <a:txBody>
                    <a:bodyPr/>
                    <a:lstStyle/>
                    <a:p>
                      <a:pPr marL="0" marR="0">
                        <a:lnSpc>
                          <a:spcPct val="100000"/>
                        </a:lnSpc>
                        <a:spcBef>
                          <a:spcPts val="0"/>
                        </a:spcBef>
                        <a:spcAft>
                          <a:spcPts val="0"/>
                        </a:spcAft>
                      </a:pPr>
                      <a:r>
                        <a:rPr lang="en-US" sz="1600" b="1" kern="100" dirty="0">
                          <a:effectLst/>
                          <a:latin typeface="+mj-lt"/>
                        </a:rPr>
                        <a:t>Average price of unhealthy foods (KES/gram)</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-0.106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-0.105</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-0.109</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-0.083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2739119"/>
                  </a:ext>
                </a:extLst>
              </a:tr>
              <a:tr h="0">
                <a:tc>
                  <a:txBody>
                    <a:bodyPr/>
                    <a:lstStyle/>
                    <a:p>
                      <a:pPr>
                        <a:lnSpc>
                          <a:spcPct val="100000"/>
                        </a:lnSpc>
                      </a:pPr>
                      <a:endParaRPr lang="en-US" sz="1600" b="1" kern="100" dirty="0">
                        <a:effectLst/>
                        <a:latin typeface="+mj-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(0.092)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(0.086)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(0.087)</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(0.091)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366429"/>
                  </a:ext>
                </a:extLst>
              </a:tr>
              <a:tr h="0">
                <a:tc>
                  <a:txBody>
                    <a:bodyPr/>
                    <a:lstStyle/>
                    <a:p>
                      <a:pPr marL="0" marR="0">
                        <a:lnSpc>
                          <a:spcPct val="100000"/>
                        </a:lnSpc>
                        <a:spcBef>
                          <a:spcPts val="0"/>
                        </a:spcBef>
                        <a:spcAft>
                          <a:spcPts val="0"/>
                        </a:spcAft>
                      </a:pPr>
                      <a:r>
                        <a:rPr lang="en-US" sz="1600" b="1" kern="100" dirty="0">
                          <a:effectLst/>
                          <a:latin typeface="+mj-lt"/>
                        </a:rPr>
                        <a:t>All controls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Yes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Yes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Yes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Yes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2536396"/>
                  </a:ext>
                </a:extLst>
              </a:tr>
              <a:tr h="0">
                <a:tc>
                  <a:txBody>
                    <a:bodyPr/>
                    <a:lstStyle/>
                    <a:p>
                      <a:pPr marL="0" marR="0">
                        <a:lnSpc>
                          <a:spcPct val="100000"/>
                        </a:lnSpc>
                        <a:spcBef>
                          <a:spcPts val="0"/>
                        </a:spcBef>
                        <a:spcAft>
                          <a:spcPts val="0"/>
                        </a:spcAft>
                      </a:pPr>
                      <a:r>
                        <a:rPr lang="en-US" sz="1600" b="1" kern="100" dirty="0">
                          <a:effectLst/>
                          <a:latin typeface="+mj-lt"/>
                        </a:rPr>
                        <a:t>Observations</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Arial" panose="020B0604020202020204" pitchFamily="34" charset="0"/>
                        </a:rPr>
                        <a:t>1,151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Arial" panose="020B0604020202020204" pitchFamily="34" charset="0"/>
                        </a:rPr>
                        <a:t>1,151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Arial" panose="020B0604020202020204" pitchFamily="34" charset="0"/>
                        </a:rPr>
                        <a:t>1,151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Arial" panose="020B0604020202020204" pitchFamily="34" charset="0"/>
                        </a:rPr>
                        <a:t>1,151</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6497653"/>
                  </a:ext>
                </a:extLst>
              </a:tr>
              <a:tr h="0">
                <a:tc>
                  <a:txBody>
                    <a:bodyPr/>
                    <a:lstStyle/>
                    <a:p>
                      <a:pPr marL="0" marR="0">
                        <a:lnSpc>
                          <a:spcPct val="100000"/>
                        </a:lnSpc>
                        <a:spcBef>
                          <a:spcPts val="0"/>
                        </a:spcBef>
                        <a:spcAft>
                          <a:spcPts val="0"/>
                        </a:spcAft>
                      </a:pPr>
                      <a:r>
                        <a:rPr lang="en-US" sz="1600" b="1" kern="100" dirty="0">
                          <a:effectLst/>
                          <a:latin typeface="+mj-lt"/>
                        </a:rPr>
                        <a:t>R-squared</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600" b="1" kern="100" dirty="0">
                          <a:effectLst/>
                          <a:latin typeface="+mj-lt"/>
                        </a:rPr>
                        <a:t>0.034</a:t>
                      </a:r>
                      <a:endParaRPr lang="en-US" sz="1600" b="1" kern="100" dirty="0">
                        <a:effectLst/>
                        <a:latin typeface="+mj-lt"/>
                        <a:ea typeface="SimSun" panose="02010600030101010101" pitchFamily="2" charset="-122"/>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a:effectLst/>
                          <a:latin typeface="+mj-lt"/>
                          <a:ea typeface="SimSun" panose="02010600030101010101" pitchFamily="2" charset="-122"/>
                          <a:cs typeface="Times New Roman" panose="02020603050405020304" pitchFamily="18" charset="0"/>
                        </a:rPr>
                        <a:t>0.014</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0.002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kern="100" dirty="0">
                          <a:effectLst/>
                          <a:latin typeface="+mj-lt"/>
                          <a:ea typeface="SimSun" panose="02010600030101010101" pitchFamily="2" charset="-122"/>
                          <a:cs typeface="Times New Roman" panose="02020603050405020304" pitchFamily="18" charset="0"/>
                        </a:rPr>
                        <a:t>0.013</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894460"/>
                  </a:ext>
                </a:extLst>
              </a:tr>
            </a:tbl>
          </a:graphicData>
        </a:graphic>
      </p:graphicFrame>
      <p:sp>
        <p:nvSpPr>
          <p:cNvPr id="6" name="Rectangle 5">
            <a:extLst>
              <a:ext uri="{FF2B5EF4-FFF2-40B4-BE49-F238E27FC236}">
                <a16:creationId xmlns:a16="http://schemas.microsoft.com/office/drawing/2014/main" id="{B43A1F8C-B27F-9978-3968-1DA9304651B0}"/>
              </a:ext>
            </a:extLst>
          </p:cNvPr>
          <p:cNvSpPr/>
          <p:nvPr/>
        </p:nvSpPr>
        <p:spPr>
          <a:xfrm>
            <a:off x="4446270" y="594360"/>
            <a:ext cx="925830" cy="12573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F8A449-A76F-62F8-0D59-6386226ABA25}"/>
              </a:ext>
            </a:extLst>
          </p:cNvPr>
          <p:cNvSpPr/>
          <p:nvPr/>
        </p:nvSpPr>
        <p:spPr>
          <a:xfrm>
            <a:off x="7650480" y="4438650"/>
            <a:ext cx="956310" cy="65913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23ED3C-8D63-95A9-8672-CE0FD6CBB227}"/>
              </a:ext>
            </a:extLst>
          </p:cNvPr>
          <p:cNvSpPr txBox="1"/>
          <p:nvPr/>
        </p:nvSpPr>
        <p:spPr>
          <a:xfrm>
            <a:off x="8957310" y="742950"/>
            <a:ext cx="2891790" cy="532453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Healthy food density</a:t>
            </a:r>
            <a:r>
              <a:rPr kumimoji="0" lang="en-US" altLang="en-US" sz="2000" b="0" i="0" u="none" strike="noStrike" cap="none" normalizeH="0" baseline="0" dirty="0">
                <a:ln>
                  <a:noFill/>
                </a:ln>
                <a:solidFill>
                  <a:schemeClr val="tx1"/>
                </a:solidFill>
                <a:effectLst/>
                <a:latin typeface="Arial" panose="020B0604020202020204" pitchFamily="34" charset="0"/>
              </a:rPr>
              <a:t> positively impacts diet quality; while </a:t>
            </a:r>
            <a:r>
              <a:rPr kumimoji="0" lang="en-US" altLang="en-US" sz="2000" b="1" i="0" u="none" strike="noStrike" cap="none" normalizeH="0" baseline="0" dirty="0">
                <a:ln>
                  <a:noFill/>
                </a:ln>
                <a:solidFill>
                  <a:schemeClr val="tx1"/>
                </a:solidFill>
                <a:effectLst/>
                <a:latin typeface="Arial" panose="020B0604020202020204" pitchFamily="34" charset="0"/>
              </a:rPr>
              <a:t>unhealthy food density</a:t>
            </a:r>
            <a:r>
              <a:rPr kumimoji="0" lang="en-US" altLang="en-US" sz="2000" b="0" i="0" u="none" strike="noStrike" cap="none" normalizeH="0" baseline="0" dirty="0">
                <a:ln>
                  <a:noFill/>
                </a:ln>
                <a:solidFill>
                  <a:schemeClr val="tx1"/>
                </a:solidFill>
                <a:effectLst/>
                <a:latin typeface="Arial" panose="020B0604020202020204" pitchFamily="34" charset="0"/>
              </a:rPr>
              <a:t> negatively affects 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Diversity of unhealthy foods exposed in </a:t>
            </a:r>
            <a:r>
              <a:rPr kumimoji="0" lang="en-US" altLang="en-US" sz="2000" b="0" i="0" u="none" strike="noStrike" cap="none" normalizeH="0" baseline="0" dirty="0">
                <a:ln>
                  <a:noFill/>
                </a:ln>
                <a:solidFill>
                  <a:schemeClr val="tx1"/>
                </a:solidFill>
                <a:effectLst/>
                <a:latin typeface="Arial" panose="020B0604020202020204" pitchFamily="34" charset="0"/>
              </a:rPr>
              <a:t>food environment has a </a:t>
            </a:r>
            <a:r>
              <a:rPr lang="en-US" altLang="en-US" sz="2000" dirty="0">
                <a:latin typeface="Arial" panose="020B0604020202020204" pitchFamily="34" charset="0"/>
              </a:rPr>
              <a:t>nega</a:t>
            </a:r>
            <a:r>
              <a:rPr kumimoji="0" lang="en-US" altLang="en-US" sz="2000" b="0" i="0" u="none" strike="noStrike" cap="none" normalizeH="0" baseline="0" dirty="0">
                <a:ln>
                  <a:noFill/>
                </a:ln>
                <a:solidFill>
                  <a:schemeClr val="tx1"/>
                </a:solidFill>
                <a:effectLst/>
                <a:latin typeface="Arial" panose="020B0604020202020204" pitchFamily="34" charset="0"/>
              </a:rPr>
              <a:t>tive effect on GDQS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Arial" panose="020B0604020202020204" pitchFamily="34" charset="0"/>
              </a:rPr>
              <a:t>T</a:t>
            </a:r>
            <a:r>
              <a:rPr kumimoji="0" lang="en-US" altLang="en-US" sz="2000" b="0" i="0" u="none" strike="noStrike" cap="none" normalizeH="0" baseline="0" dirty="0">
                <a:ln>
                  <a:noFill/>
                </a:ln>
                <a:solidFill>
                  <a:schemeClr val="tx1"/>
                </a:solidFill>
                <a:effectLst/>
                <a:latin typeface="Arial" panose="020B0604020202020204" pitchFamily="34" charset="0"/>
              </a:rPr>
              <a:t>he </a:t>
            </a:r>
            <a:r>
              <a:rPr kumimoji="0" lang="en-US" altLang="en-US" sz="2000" b="1" i="0" u="none" strike="noStrike" cap="none" normalizeH="0" baseline="0" dirty="0">
                <a:ln>
                  <a:noFill/>
                </a:ln>
                <a:solidFill>
                  <a:schemeClr val="tx1"/>
                </a:solidFill>
                <a:effectLst/>
                <a:latin typeface="Arial" panose="020B0604020202020204" pitchFamily="34" charset="0"/>
              </a:rPr>
              <a:t>diversity of healthy foods and shelf space </a:t>
            </a:r>
            <a:r>
              <a:rPr kumimoji="0" lang="en-US" altLang="en-US" sz="2000" b="0" i="0" u="none" strike="noStrike" cap="none" normalizeH="0" baseline="0" dirty="0">
                <a:ln>
                  <a:noFill/>
                </a:ln>
                <a:solidFill>
                  <a:schemeClr val="tx1"/>
                </a:solidFill>
                <a:effectLst/>
                <a:latin typeface="Arial" panose="020B0604020202020204" pitchFamily="34" charset="0"/>
              </a:rPr>
              <a:t>for both </a:t>
            </a:r>
            <a:r>
              <a:rPr kumimoji="0" lang="en-US" altLang="en-US" sz="2000" b="1" i="0" u="none" strike="noStrike" cap="none" normalizeH="0" baseline="0" dirty="0">
                <a:ln>
                  <a:noFill/>
                </a:ln>
                <a:solidFill>
                  <a:schemeClr val="tx1"/>
                </a:solidFill>
                <a:effectLst/>
                <a:latin typeface="Arial" panose="020B0604020202020204" pitchFamily="34" charset="0"/>
              </a:rPr>
              <a:t>do not show significant effects</a:t>
            </a:r>
          </a:p>
        </p:txBody>
      </p:sp>
    </p:spTree>
    <p:extLst>
      <p:ext uri="{BB962C8B-B14F-4D97-AF65-F5344CB8AC3E}">
        <p14:creationId xmlns:p14="http://schemas.microsoft.com/office/powerpoint/2010/main" val="2414432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D1F2-F735-52D8-11D0-4E59280B730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059D6035-866E-9E00-CEB2-68B21824F526}"/>
              </a:ext>
            </a:extLst>
          </p:cNvPr>
          <p:cNvSpPr txBox="1">
            <a:spLocks/>
          </p:cNvSpPr>
          <p:nvPr/>
        </p:nvSpPr>
        <p:spPr>
          <a:xfrm>
            <a:off x="441317" y="1069663"/>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306910" indent="-296326">
              <a:spcBef>
                <a:spcPts val="0"/>
              </a:spcBef>
              <a:spcAft>
                <a:spcPts val="1067"/>
              </a:spcAft>
              <a:buFont typeface="Arial" panose="020B0604020202020204" pitchFamily="34" charset="0"/>
              <a:buChar char="•"/>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Does the quality of the home FE explain diet quality?</a:t>
            </a:r>
          </a:p>
          <a:p>
            <a:pPr marL="914377" indent="-309026">
              <a:spcBef>
                <a:spcPts val="0"/>
              </a:spcBef>
              <a:spcAft>
                <a:spcPts val="2133"/>
              </a:spcAft>
              <a:buFont typeface="Arial" panose="020B0604020202020204" pitchFamily="34" charset="0"/>
              <a:buChar char="•"/>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Yes, we find a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significant</a:t>
            </a:r>
            <a:r>
              <a:rPr lang="en-US" sz="2400" kern="100" dirty="0">
                <a:solidFill>
                  <a:srgbClr val="C00000"/>
                </a:solidFill>
                <a:latin typeface="Arial" panose="020B0604020202020204" pitchFamily="34" charset="0"/>
                <a:ea typeface="SimSun" panose="02010600030101010101" pitchFamily="2" charset="-122"/>
                <a:cs typeface="Arial" panose="020B0604020202020204" pitchFamily="34" charset="0"/>
              </a:rPr>
              <a:t>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relationship </a:t>
            </a: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between home FE quality and diet quality.</a:t>
            </a:r>
          </a:p>
          <a:p>
            <a:pPr marL="914377" lvl="1" indent="-309026" algn="l">
              <a:spcBef>
                <a:spcPts val="0"/>
              </a:spcBef>
              <a:spcAft>
                <a:spcPts val="2133"/>
              </a:spcAft>
              <a:buFont typeface="Arial" panose="020B0604020202020204" pitchFamily="34" charset="0"/>
              <a:buChar char="•"/>
            </a:pPr>
            <a:r>
              <a:rPr lang="en-US" sz="2400" kern="100" dirty="0">
                <a:latin typeface="Arial" panose="020B0604020202020204" pitchFamily="34" charset="0"/>
                <a:ea typeface="SimSun" panose="02010600030101010101" pitchFamily="2" charset="-122"/>
                <a:cs typeface="Arial" panose="020B0604020202020204" pitchFamily="34" charset="0"/>
              </a:rPr>
              <a:t>Various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careful measures of home FE quality</a:t>
            </a:r>
            <a:r>
              <a:rPr lang="en-US" sz="2400" kern="100" dirty="0">
                <a:latin typeface="Arial" panose="020B0604020202020204" pitchFamily="34" charset="0"/>
                <a:ea typeface="SimSun" panose="02010600030101010101" pitchFamily="2" charset="-122"/>
                <a:cs typeface="Arial" panose="020B0604020202020204" pitchFamily="34" charset="0"/>
              </a:rPr>
              <a:t>—going beyond the more typical count of outlets—do a good job predicting diet quality.</a:t>
            </a:r>
          </a:p>
          <a:p>
            <a:pPr marL="306910" indent="-296326">
              <a:spcBef>
                <a:spcPts val="0"/>
              </a:spcBef>
              <a:spcAft>
                <a:spcPts val="1067"/>
              </a:spcAft>
              <a:buFont typeface="Arial" panose="020B0604020202020204" pitchFamily="34" charset="0"/>
              <a:buChar char="•"/>
            </a:pPr>
            <a:r>
              <a:rPr lang="en-US" sz="2400" kern="100" dirty="0">
                <a:solidFill>
                  <a:schemeClr val="tx1"/>
                </a:solidFill>
                <a:latin typeface="Arial" panose="020B0604020202020204" pitchFamily="34" charset="0"/>
                <a:ea typeface="SimSun" panose="02010600030101010101" pitchFamily="2" charset="-122"/>
                <a:cs typeface="Arial" panose="020B0604020202020204" pitchFamily="34" charset="0"/>
              </a:rPr>
              <a:t>Does the quality of the FE to which a person is exposed each day (depending on where they spend their time) explain the day-to-day variation in their day-level diet quality?</a:t>
            </a:r>
          </a:p>
          <a:p>
            <a:pPr marL="914377" lvl="1" indent="-292093" algn="l">
              <a:spcBef>
                <a:spcPts val="0"/>
              </a:spcBef>
              <a:spcAft>
                <a:spcPts val="2133"/>
              </a:spcAft>
              <a:buFont typeface="Arial" panose="020B0604020202020204" pitchFamily="34" charset="0"/>
              <a:buChar char="•"/>
            </a:pPr>
            <a:r>
              <a:rPr lang="en-US" sz="2400" kern="100" dirty="0">
                <a:latin typeface="Arial" panose="020B0604020202020204" pitchFamily="34" charset="0"/>
                <a:ea typeface="SimSun" panose="02010600030101010101" pitchFamily="2" charset="-122"/>
                <a:cs typeface="Arial" panose="020B0604020202020204" pitchFamily="34" charset="0"/>
              </a:rPr>
              <a:t>Yes, </a:t>
            </a:r>
            <a:r>
              <a:rPr lang="en-US" sz="2400" b="1" kern="100" dirty="0">
                <a:solidFill>
                  <a:srgbClr val="C00000"/>
                </a:solidFill>
                <a:latin typeface="Arial" panose="020B0604020202020204" pitchFamily="34" charset="0"/>
                <a:ea typeface="SimSun" panose="02010600030101010101" pitchFamily="2" charset="-122"/>
                <a:cs typeface="Arial" panose="020B0604020202020204" pitchFamily="34" charset="0"/>
              </a:rPr>
              <a:t>work FEs are important </a:t>
            </a:r>
            <a:r>
              <a:rPr lang="en-US" sz="2400" kern="100" dirty="0">
                <a:latin typeface="Arial" panose="020B0604020202020204" pitchFamily="34" charset="0"/>
                <a:ea typeface="SimSun" panose="02010600030101010101" pitchFamily="2" charset="-122"/>
                <a:cs typeface="Arial" panose="020B0604020202020204" pitchFamily="34" charset="0"/>
              </a:rPr>
              <a:t>in explaining whether someone eats a relatively healthy diet on a given day (relative to other days).</a:t>
            </a:r>
          </a:p>
          <a:p>
            <a:pPr marL="304792" indent="-292093">
              <a:spcBef>
                <a:spcPts val="0"/>
              </a:spcBef>
              <a:spcAft>
                <a:spcPts val="2133"/>
              </a:spcAft>
              <a:buFont typeface="Arial" panose="020B0604020202020204" pitchFamily="34" charset="0"/>
              <a:buChar char="•"/>
            </a:pPr>
            <a:endParaRPr lang="en-US" sz="1400" kern="1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2F23FCDF-D726-6A42-AFB6-A1EC9EBCBC40}"/>
              </a:ext>
            </a:extLst>
          </p:cNvPr>
          <p:cNvPicPr>
            <a:picLocks noChangeAspect="1"/>
          </p:cNvPicPr>
          <p:nvPr/>
        </p:nvPicPr>
        <p:blipFill rotWithShape="1">
          <a:blip r:embed="rId2"/>
          <a:srcRect b="46612"/>
          <a:stretch/>
        </p:blipFill>
        <p:spPr>
          <a:xfrm>
            <a:off x="7962405" y="127658"/>
            <a:ext cx="4229595" cy="426525"/>
          </a:xfrm>
          <a:prstGeom prst="rect">
            <a:avLst/>
          </a:prstGeom>
        </p:spPr>
      </p:pic>
      <p:sp>
        <p:nvSpPr>
          <p:cNvPr id="9" name="Slide Number Placeholder 8">
            <a:extLst>
              <a:ext uri="{FF2B5EF4-FFF2-40B4-BE49-F238E27FC236}">
                <a16:creationId xmlns:a16="http://schemas.microsoft.com/office/drawing/2014/main" id="{01E68AFB-D5A2-BCE6-CF3D-5D26B81CEDB6}"/>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35</a:t>
            </a:fld>
            <a:endParaRPr lang="en-US">
              <a:latin typeface="FUTURA LIGHT BT" panose="020B0402020204020303" pitchFamily="34" charset="0"/>
            </a:endParaRPr>
          </a:p>
        </p:txBody>
      </p:sp>
      <p:sp>
        <p:nvSpPr>
          <p:cNvPr id="2" name="Rectangle 1">
            <a:extLst>
              <a:ext uri="{FF2B5EF4-FFF2-40B4-BE49-F238E27FC236}">
                <a16:creationId xmlns:a16="http://schemas.microsoft.com/office/drawing/2014/main" id="{32EC0B87-324C-93FC-004B-DCC4DFB09CF1}"/>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Key takeaways for influence of FE on diet quality</a:t>
            </a:r>
            <a:endParaRPr lang="en-US" sz="4267" b="1" dirty="0">
              <a:latin typeface="+mj-lt"/>
              <a:cs typeface="Futura Medium" panose="020B0602020204020303" pitchFamily="34" charset="-79"/>
            </a:endParaRPr>
          </a:p>
        </p:txBody>
      </p:sp>
    </p:spTree>
    <p:extLst>
      <p:ext uri="{BB962C8B-B14F-4D97-AF65-F5344CB8AC3E}">
        <p14:creationId xmlns:p14="http://schemas.microsoft.com/office/powerpoint/2010/main" val="229739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610316-87EE-655F-D8E8-E34C277B4889}"/>
              </a:ext>
            </a:extLst>
          </p:cNvPr>
          <p:cNvSpPr>
            <a:spLocks noGrp="1"/>
          </p:cNvSpPr>
          <p:nvPr>
            <p:ph idx="1"/>
          </p:nvPr>
        </p:nvSpPr>
        <p:spPr>
          <a:xfrm>
            <a:off x="358140" y="934084"/>
            <a:ext cx="11348586" cy="5729606"/>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Need a multifaceted approach to improving diet quality in urban Kenya</a:t>
            </a:r>
          </a:p>
          <a:p>
            <a:r>
              <a:rPr lang="en-US" dirty="0">
                <a:latin typeface="Arial" panose="020B0604020202020204" pitchFamily="34" charset="0"/>
                <a:cs typeface="Arial" panose="020B0604020202020204" pitchFamily="34" charset="0"/>
              </a:rPr>
              <a:t>Policies aimed at improving the </a:t>
            </a:r>
            <a:r>
              <a:rPr lang="en-US" b="1" dirty="0">
                <a:solidFill>
                  <a:srgbClr val="C00000"/>
                </a:solidFill>
                <a:latin typeface="Arial" panose="020B0604020202020204" pitchFamily="34" charset="0"/>
                <a:cs typeface="Arial" panose="020B0604020202020204" pitchFamily="34" charset="0"/>
              </a:rPr>
              <a:t>availability and accessibility of healthy foods in both home and work environments</a:t>
            </a:r>
          </a:p>
          <a:p>
            <a:r>
              <a:rPr lang="en-US" b="1" dirty="0">
                <a:solidFill>
                  <a:srgbClr val="C00000"/>
                </a:solidFill>
                <a:latin typeface="Arial" panose="020B0604020202020204" pitchFamily="34" charset="0"/>
                <a:cs typeface="Arial" panose="020B0604020202020204" pitchFamily="34" charset="0"/>
              </a:rPr>
              <a:t>Targeted interventions in lower-income areas </a:t>
            </a:r>
            <a:r>
              <a:rPr lang="en-US" dirty="0">
                <a:latin typeface="Arial" panose="020B0604020202020204" pitchFamily="34" charset="0"/>
                <a:cs typeface="Arial" panose="020B0604020202020204" pitchFamily="34" charset="0"/>
              </a:rPr>
              <a:t>where unhealthy foods currently dominate shelf space</a:t>
            </a:r>
          </a:p>
          <a:p>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Use of geo-spatial data in </a:t>
            </a:r>
            <a:r>
              <a:rPr lang="en-US" altLang="en-US" b="1" dirty="0">
                <a:solidFill>
                  <a:srgbClr val="C00000"/>
                </a:solidFill>
                <a:latin typeface="Arial" panose="020B0604020202020204" pitchFamily="34" charset="0"/>
                <a:cs typeface="Arial" panose="020B0604020202020204" pitchFamily="34" charset="0"/>
              </a:rPr>
              <a:t>p</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olicy </a:t>
            </a:r>
            <a:r>
              <a:rPr lang="en-US" altLang="en-US" b="1" dirty="0">
                <a:solidFill>
                  <a:srgbClr val="C00000"/>
                </a:solidFill>
                <a:latin typeface="Arial" panose="020B0604020202020204" pitchFamily="34" charset="0"/>
                <a:cs typeface="Arial" panose="020B0604020202020204" pitchFamily="34" charset="0"/>
              </a:rPr>
              <a:t>p</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lanning</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Leveraging geo-spatial analysis to identify areas with poor FEs and prioritize them for intervention</a:t>
            </a:r>
          </a:p>
          <a:p>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Gender-</a:t>
            </a:r>
            <a:r>
              <a:rPr lang="en-US" altLang="en-US" b="1" dirty="0">
                <a:solidFill>
                  <a:srgbClr val="C00000"/>
                </a:solidFill>
                <a:latin typeface="Arial" panose="020B0604020202020204" pitchFamily="34" charset="0"/>
                <a:cs typeface="Arial" panose="020B0604020202020204" pitchFamily="34" charset="0"/>
              </a:rPr>
              <a:t>sensitive</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 nutritional </a:t>
            </a:r>
            <a:r>
              <a:rPr lang="en-US" altLang="en-US" b="1" dirty="0">
                <a:solidFill>
                  <a:srgbClr val="C00000"/>
                </a:solidFill>
                <a:latin typeface="Arial" panose="020B0604020202020204" pitchFamily="34" charset="0"/>
                <a:cs typeface="Arial" panose="020B0604020202020204" pitchFamily="34" charset="0"/>
              </a:rPr>
              <a:t>p</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olicies </a:t>
            </a:r>
            <a:r>
              <a:rPr kumimoji="0" lang="en-US" alt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to </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address specific gender-related dietary behaviors and preferences</a:t>
            </a:r>
          </a:p>
          <a:p>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Supporting healthier </a:t>
            </a:r>
            <a:r>
              <a:rPr lang="en-US" altLang="en-US" b="1" dirty="0">
                <a:solidFill>
                  <a:srgbClr val="C00000"/>
                </a:solidFill>
                <a:latin typeface="Arial" panose="020B0604020202020204" pitchFamily="34" charset="0"/>
                <a:cs typeface="Arial" panose="020B0604020202020204" pitchFamily="34" charset="0"/>
              </a:rPr>
              <a:t>f</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ood </a:t>
            </a:r>
            <a:r>
              <a:rPr lang="en-US" altLang="en-US" b="1" dirty="0">
                <a:solidFill>
                  <a:srgbClr val="C00000"/>
                </a:solidFill>
                <a:latin typeface="Arial" panose="020B0604020202020204" pitchFamily="34" charset="0"/>
                <a:cs typeface="Arial" panose="020B0604020202020204" pitchFamily="34" charset="0"/>
              </a:rPr>
              <a:t>c</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hoices </a:t>
            </a:r>
            <a:r>
              <a:rPr lang="en-US" altLang="en-US" b="1" dirty="0">
                <a:solidFill>
                  <a:srgbClr val="C00000"/>
                </a:solidFill>
                <a:latin typeface="Arial" panose="020B0604020202020204" pitchFamily="34" charset="0"/>
                <a:cs typeface="Arial" panose="020B0604020202020204" pitchFamily="34" charset="0"/>
              </a:rPr>
              <a:t>a</a:t>
            </a:r>
            <a:r>
              <a:rPr kumimoji="0" lang="en-US" altLang="en-US" b="1" i="0" u="none" strike="noStrike" cap="none" normalizeH="0" baseline="0" dirty="0">
                <a:ln>
                  <a:noFill/>
                </a:ln>
                <a:solidFill>
                  <a:srgbClr val="C00000"/>
                </a:solidFill>
                <a:effectLst/>
                <a:latin typeface="Arial" panose="020B0604020202020204" pitchFamily="34" charset="0"/>
                <a:cs typeface="Arial" panose="020B0604020202020204" pitchFamily="34" charset="0"/>
              </a:rPr>
              <a:t>way from home </a:t>
            </a:r>
            <a:r>
              <a:rPr kumimoji="0" lang="en-US" altLang="en-US" i="0" u="none" strike="noStrike" cap="none" normalizeH="0" baseline="0" dirty="0">
                <a:ln>
                  <a:noFill/>
                </a:ln>
                <a:solidFill>
                  <a:schemeClr val="tx1"/>
                </a:solidFill>
                <a:effectLst/>
                <a:latin typeface="Arial" panose="020B0604020202020204" pitchFamily="34" charset="0"/>
                <a:cs typeface="Arial" panose="020B0604020202020204" pitchFamily="34" charset="0"/>
              </a:rPr>
              <a:t>by</a:t>
            </a:r>
            <a:r>
              <a:rPr kumimoji="0" lang="en-US" alt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improving the food options in and around workplaces</a:t>
            </a:r>
          </a:p>
          <a:p>
            <a:pPr lvl="1"/>
            <a:r>
              <a:rPr lang="en-US" altLang="en-US" dirty="0">
                <a:latin typeface="Arial" panose="020B0604020202020204" pitchFamily="34" charset="0"/>
                <a:cs typeface="Arial" panose="020B0604020202020204" pitchFamily="34" charset="0"/>
              </a:rPr>
              <a:t>Examples</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--partnerships with employers to provide healthier food choices in workplace cafeterias</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1DF204-5A94-E52C-45C7-619C066AA030}"/>
              </a:ext>
            </a:extLst>
          </p:cNvPr>
          <p:cNvSpPr/>
          <p:nvPr/>
        </p:nvSpPr>
        <p:spPr>
          <a:xfrm>
            <a:off x="0" y="1"/>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ea typeface="Times New Roman" panose="02020603050405020304" pitchFamily="18" charset="0"/>
                <a:cs typeface="Futura Medium" panose="020B0602020204020303" pitchFamily="34" charset="-79"/>
              </a:rPr>
              <a:t>Implications</a:t>
            </a:r>
            <a:endParaRPr lang="en-US" sz="4267" b="1" dirty="0">
              <a:latin typeface="+mj-lt"/>
              <a:cs typeface="Futura Medium" panose="020B0602020204020303" pitchFamily="34" charset="-79"/>
            </a:endParaRPr>
          </a:p>
        </p:txBody>
      </p:sp>
    </p:spTree>
    <p:extLst>
      <p:ext uri="{BB962C8B-B14F-4D97-AF65-F5344CB8AC3E}">
        <p14:creationId xmlns:p14="http://schemas.microsoft.com/office/powerpoint/2010/main" val="114457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D1F2-F735-52D8-11D0-4E59280B730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059D6035-866E-9E00-CEB2-68B21824F526}"/>
              </a:ext>
            </a:extLst>
          </p:cNvPr>
          <p:cNvSpPr txBox="1">
            <a:spLocks/>
          </p:cNvSpPr>
          <p:nvPr/>
        </p:nvSpPr>
        <p:spPr>
          <a:xfrm>
            <a:off x="441317" y="987168"/>
            <a:ext cx="11141084" cy="5286688"/>
          </a:xfrm>
          <a:prstGeom prst="rect">
            <a:avLst/>
          </a:prstGeom>
        </p:spPr>
        <p:txBody>
          <a:bodyPr>
            <a:noAutofit/>
          </a:bodyPr>
          <a:lstStyle>
            <a:lvl1pPr algn="l" defTabSz="342900" rtl="0" eaLnBrk="1" fontAlgn="base" hangingPunct="1">
              <a:spcBef>
                <a:spcPct val="0"/>
              </a:spcBef>
              <a:spcAft>
                <a:spcPct val="0"/>
              </a:spcAft>
              <a:defRPr sz="2700" b="0" i="0" kern="1200">
                <a:solidFill>
                  <a:srgbClr val="18453B"/>
                </a:solidFill>
                <a:latin typeface="Gotham-Bold"/>
                <a:ea typeface="ＭＳ Ｐゴシック" charset="-128"/>
                <a:cs typeface="Gotham-Bold"/>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marL="10584">
              <a:spcBef>
                <a:spcPts val="0"/>
              </a:spcBef>
              <a:spcAft>
                <a:spcPts val="1067"/>
              </a:spcAft>
            </a:pPr>
            <a:r>
              <a:rPr lang="en-US" sz="2800" kern="100" dirty="0">
                <a:solidFill>
                  <a:srgbClr val="595959"/>
                </a:solidFill>
                <a:latin typeface="Arial" panose="020B0604020202020204" pitchFamily="34" charset="0"/>
                <a:ea typeface="SimSun" panose="02010600030101010101" pitchFamily="2" charset="-122"/>
                <a:cs typeface="Arial" panose="020B0604020202020204" pitchFamily="34" charset="0"/>
              </a:rPr>
              <a:t>Refine our analysis</a:t>
            </a:r>
          </a:p>
          <a:p>
            <a:pPr marL="467784" indent="-457200">
              <a:spcBef>
                <a:spcPts val="0"/>
              </a:spcBef>
              <a:spcAft>
                <a:spcPts val="1067"/>
              </a:spcAft>
              <a:buFont typeface="Arial" panose="020B0604020202020204" pitchFamily="34" charset="0"/>
              <a:buChar char="•"/>
            </a:pPr>
            <a:r>
              <a:rPr lang="en-US" sz="2800" kern="100" dirty="0">
                <a:solidFill>
                  <a:srgbClr val="595959"/>
                </a:solidFill>
                <a:latin typeface="Arial" panose="020B0604020202020204" pitchFamily="34" charset="0"/>
                <a:ea typeface="SimSun" panose="02010600030101010101" pitchFamily="2" charset="-122"/>
                <a:cs typeface="Arial" panose="020B0604020202020204" pitchFamily="34" charset="0"/>
              </a:rPr>
              <a:t>Work FEs</a:t>
            </a:r>
          </a:p>
          <a:p>
            <a:pPr marL="467784" indent="-457200">
              <a:spcBef>
                <a:spcPts val="0"/>
              </a:spcBef>
              <a:spcAft>
                <a:spcPts val="1067"/>
              </a:spcAft>
              <a:buFont typeface="Arial" panose="020B0604020202020204" pitchFamily="34" charset="0"/>
              <a:buChar char="•"/>
            </a:pPr>
            <a:r>
              <a:rPr lang="en-US" sz="2800" kern="100" dirty="0">
                <a:solidFill>
                  <a:srgbClr val="595959"/>
                </a:solidFill>
                <a:latin typeface="Arial" panose="020B0604020202020204" pitchFamily="34" charset="0"/>
                <a:ea typeface="SimSun" panose="02010600030101010101" pitchFamily="2" charset="-122"/>
                <a:cs typeface="Arial" panose="020B0604020202020204" pitchFamily="34" charset="0"/>
              </a:rPr>
              <a:t>Foods sourced from home vs. work FEs</a:t>
            </a:r>
          </a:p>
          <a:p>
            <a:pPr marL="467784" indent="-457200">
              <a:spcBef>
                <a:spcPts val="0"/>
              </a:spcBef>
              <a:spcAft>
                <a:spcPts val="1067"/>
              </a:spcAft>
              <a:buFont typeface="Arial" panose="020B0604020202020204" pitchFamily="34" charset="0"/>
              <a:buChar char="•"/>
            </a:pPr>
            <a:r>
              <a:rPr lang="en-US" sz="2800" kern="100" dirty="0">
                <a:solidFill>
                  <a:srgbClr val="595959"/>
                </a:solidFill>
                <a:latin typeface="Arial" panose="020B0604020202020204" pitchFamily="34" charset="0"/>
                <a:ea typeface="SimSun" panose="02010600030101010101" pitchFamily="2" charset="-122"/>
                <a:cs typeface="Arial" panose="020B0604020202020204" pitchFamily="34" charset="0"/>
              </a:rPr>
              <a:t>Explore Machine Learning models to understand heterogenous effects and mediating factors</a:t>
            </a:r>
          </a:p>
          <a:p>
            <a:pPr marL="10584">
              <a:spcBef>
                <a:spcPts val="0"/>
              </a:spcBef>
              <a:spcAft>
                <a:spcPts val="1067"/>
              </a:spcAft>
            </a:pPr>
            <a:endParaRPr lang="en-US" sz="2800" kern="100" dirty="0">
              <a:solidFill>
                <a:srgbClr val="595959"/>
              </a:solidFill>
              <a:latin typeface="Arial" panose="020B0604020202020204" pitchFamily="34" charset="0"/>
              <a:ea typeface="SimSun" panose="02010600030101010101" pitchFamily="2" charset="-122"/>
              <a:cs typeface="Arial" panose="020B0604020202020204" pitchFamily="34" charset="0"/>
            </a:endParaRPr>
          </a:p>
          <a:p>
            <a:pPr marL="10584">
              <a:spcBef>
                <a:spcPts val="0"/>
              </a:spcBef>
              <a:spcAft>
                <a:spcPts val="1067"/>
              </a:spcAft>
            </a:pPr>
            <a:endParaRPr lang="en-US" sz="2800" kern="100" dirty="0">
              <a:solidFill>
                <a:srgbClr val="595959"/>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2F23FCDF-D726-6A42-AFB6-A1EC9EBCBC40}"/>
              </a:ext>
            </a:extLst>
          </p:cNvPr>
          <p:cNvPicPr>
            <a:picLocks noChangeAspect="1"/>
          </p:cNvPicPr>
          <p:nvPr/>
        </p:nvPicPr>
        <p:blipFill rotWithShape="1">
          <a:blip r:embed="rId3"/>
          <a:srcRect b="46612"/>
          <a:stretch/>
        </p:blipFill>
        <p:spPr>
          <a:xfrm>
            <a:off x="7962405" y="127658"/>
            <a:ext cx="4229595" cy="426525"/>
          </a:xfrm>
          <a:prstGeom prst="rect">
            <a:avLst/>
          </a:prstGeom>
        </p:spPr>
      </p:pic>
      <p:sp>
        <p:nvSpPr>
          <p:cNvPr id="9" name="Slide Number Placeholder 8">
            <a:extLst>
              <a:ext uri="{FF2B5EF4-FFF2-40B4-BE49-F238E27FC236}">
                <a16:creationId xmlns:a16="http://schemas.microsoft.com/office/drawing/2014/main" id="{01E68AFB-D5A2-BCE6-CF3D-5D26B81CEDB6}"/>
              </a:ext>
            </a:extLst>
          </p:cNvPr>
          <p:cNvSpPr>
            <a:spLocks noGrp="1"/>
          </p:cNvSpPr>
          <p:nvPr>
            <p:ph type="sldNum" sz="quarter" idx="12"/>
          </p:nvPr>
        </p:nvSpPr>
        <p:spPr/>
        <p:txBody>
          <a:bodyPr/>
          <a:lstStyle/>
          <a:p>
            <a:pPr>
              <a:defRPr/>
            </a:pPr>
            <a:fld id="{14362E17-3E5F-5C4D-AFD9-BBBB918BE234}" type="slidenum">
              <a:rPr lang="en-US">
                <a:latin typeface="FUTURA LIGHT BT" panose="020B0402020204020303" pitchFamily="34" charset="0"/>
              </a:rPr>
              <a:pPr>
                <a:defRPr/>
              </a:pPr>
              <a:t>37</a:t>
            </a:fld>
            <a:endParaRPr lang="en-US">
              <a:latin typeface="FUTURA LIGHT BT" panose="020B0402020204020303" pitchFamily="34" charset="0"/>
            </a:endParaRPr>
          </a:p>
        </p:txBody>
      </p:sp>
      <p:sp>
        <p:nvSpPr>
          <p:cNvPr id="5" name="Rectangle 4">
            <a:extLst>
              <a:ext uri="{FF2B5EF4-FFF2-40B4-BE49-F238E27FC236}">
                <a16:creationId xmlns:a16="http://schemas.microsoft.com/office/drawing/2014/main" id="{B32FF5FC-0C3C-611F-BB36-2FA8ED458EC7}"/>
              </a:ext>
            </a:extLst>
          </p:cNvPr>
          <p:cNvSpPr/>
          <p:nvPr/>
        </p:nvSpPr>
        <p:spPr>
          <a:xfrm>
            <a:off x="0" y="14015"/>
            <a:ext cx="12192000" cy="711200"/>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67" b="1" kern="0" dirty="0">
                <a:latin typeface="+mj-lt"/>
                <a:cs typeface="Futura Medium" panose="020B0602020204020303" pitchFamily="34" charset="-79"/>
              </a:rPr>
              <a:t>What’s Next?</a:t>
            </a:r>
            <a:endParaRPr lang="en-US" sz="4267" b="1" dirty="0">
              <a:latin typeface="+mj-lt"/>
              <a:cs typeface="Futura Medium" panose="020B0602020204020303" pitchFamily="34" charset="-79"/>
            </a:endParaRPr>
          </a:p>
        </p:txBody>
      </p:sp>
    </p:spTree>
    <p:extLst>
      <p:ext uri="{BB962C8B-B14F-4D97-AF65-F5344CB8AC3E}">
        <p14:creationId xmlns:p14="http://schemas.microsoft.com/office/powerpoint/2010/main" val="983882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8666-7202-B40A-9475-9F4E3662C0B1}"/>
              </a:ext>
            </a:extLst>
          </p:cNvPr>
          <p:cNvSpPr>
            <a:spLocks noGrp="1"/>
          </p:cNvSpPr>
          <p:nvPr>
            <p:ph type="title"/>
          </p:nvPr>
        </p:nvSpPr>
        <p:spPr>
          <a:xfrm>
            <a:off x="1043631" y="809898"/>
            <a:ext cx="9942716" cy="1554480"/>
          </a:xfrm>
        </p:spPr>
        <p:txBody>
          <a:bodyPr anchor="ctr">
            <a:normAutofit/>
          </a:bodyPr>
          <a:lstStyle/>
          <a:p>
            <a:r>
              <a:rPr lang="en-US" sz="4800" dirty="0"/>
              <a:t>Acknowledgement of Funding</a:t>
            </a:r>
          </a:p>
        </p:txBody>
      </p:sp>
      <p:sp>
        <p:nvSpPr>
          <p:cNvPr id="3" name="Content Placeholder 2">
            <a:extLst>
              <a:ext uri="{FF2B5EF4-FFF2-40B4-BE49-F238E27FC236}">
                <a16:creationId xmlns:a16="http://schemas.microsoft.com/office/drawing/2014/main" id="{FD5FDCD9-BAB2-606A-4BEA-0C4E212838D9}"/>
              </a:ext>
            </a:extLst>
          </p:cNvPr>
          <p:cNvSpPr>
            <a:spLocks noGrp="1"/>
          </p:cNvSpPr>
          <p:nvPr>
            <p:ph idx="1"/>
          </p:nvPr>
        </p:nvSpPr>
        <p:spPr>
          <a:xfrm>
            <a:off x="1045029" y="3017522"/>
            <a:ext cx="7763692" cy="3124658"/>
          </a:xfrm>
        </p:spPr>
        <p:txBody>
          <a:bodyPr anchor="ctr">
            <a:normAutofit/>
          </a:bodyPr>
          <a:lstStyle/>
          <a:p>
            <a:r>
              <a:rPr lang="en-US" dirty="0"/>
              <a:t>USAID-Kenya and USDA-FAS through the SARA-KEA project</a:t>
            </a:r>
          </a:p>
          <a:p>
            <a:r>
              <a:rPr lang="en-US" dirty="0"/>
              <a:t>The Nutrition Center of USAID through the Feed the Future Innovation Lab for Food Security Policy, Capacity, and Influence (PRCI)</a:t>
            </a:r>
          </a:p>
        </p:txBody>
      </p:sp>
      <p:pic>
        <p:nvPicPr>
          <p:cNvPr id="4" name="Picture 3" descr="USAID logo">
            <a:extLst>
              <a:ext uri="{FF2B5EF4-FFF2-40B4-BE49-F238E27FC236}">
                <a16:creationId xmlns:a16="http://schemas.microsoft.com/office/drawing/2014/main" id="{951AB4AC-111A-D4F3-0940-289695BE0E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1668" y="3069991"/>
            <a:ext cx="2349872" cy="905963"/>
          </a:xfrm>
          <a:prstGeom prst="rect">
            <a:avLst/>
          </a:prstGeom>
        </p:spPr>
      </p:pic>
      <p:pic>
        <p:nvPicPr>
          <p:cNvPr id="5" name="Picture 4" descr="A logo of a company&#10;&#10;Description automatically generated">
            <a:extLst>
              <a:ext uri="{FF2B5EF4-FFF2-40B4-BE49-F238E27FC236}">
                <a16:creationId xmlns:a16="http://schemas.microsoft.com/office/drawing/2014/main" id="{1280725C-A11E-2998-B71E-38E3AAB38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2407" y="4140525"/>
            <a:ext cx="1162685" cy="786653"/>
          </a:xfrm>
          <a:prstGeom prst="rect">
            <a:avLst/>
          </a:prstGeom>
          <a:noFill/>
        </p:spPr>
      </p:pic>
      <p:pic>
        <p:nvPicPr>
          <p:cNvPr id="6" name="Picture 5" descr="Feed the Future logo">
            <a:extLst>
              <a:ext uri="{FF2B5EF4-FFF2-40B4-BE49-F238E27FC236}">
                <a16:creationId xmlns:a16="http://schemas.microsoft.com/office/drawing/2014/main" id="{CE136822-DF81-C6BC-9534-A15FFEFD9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70" y="52033"/>
            <a:ext cx="4006526" cy="1020872"/>
          </a:xfrm>
          <a:prstGeom prst="rect">
            <a:avLst/>
          </a:prstGeom>
        </p:spPr>
      </p:pic>
      <p:pic>
        <p:nvPicPr>
          <p:cNvPr id="7" name="Picture 6">
            <a:extLst>
              <a:ext uri="{FF2B5EF4-FFF2-40B4-BE49-F238E27FC236}">
                <a16:creationId xmlns:a16="http://schemas.microsoft.com/office/drawing/2014/main" id="{85EE0F70-FAB0-95E4-0533-FAD722BD9D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41927" y="5215971"/>
            <a:ext cx="2758622" cy="707307"/>
          </a:xfrm>
          <a:prstGeom prst="rect">
            <a:avLst/>
          </a:prstGeom>
          <a:noFill/>
          <a:ln>
            <a:noFill/>
          </a:ln>
        </p:spPr>
      </p:pic>
    </p:spTree>
    <p:extLst>
      <p:ext uri="{BB962C8B-B14F-4D97-AF65-F5344CB8AC3E}">
        <p14:creationId xmlns:p14="http://schemas.microsoft.com/office/powerpoint/2010/main" val="2488634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18ED-0DB0-9D77-67A7-DFB8D23C07CD}"/>
              </a:ext>
            </a:extLst>
          </p:cNvPr>
          <p:cNvSpPr>
            <a:spLocks noGrp="1"/>
          </p:cNvSpPr>
          <p:nvPr>
            <p:ph type="ctrTitle"/>
          </p:nvPr>
        </p:nvSpPr>
        <p:spPr>
          <a:xfrm>
            <a:off x="6832860" y="1684663"/>
            <a:ext cx="4428699" cy="2745688"/>
          </a:xfrm>
          <a:noFill/>
        </p:spPr>
        <p:txBody>
          <a:bodyPr vert="horz" lIns="91440" tIns="45720" rIns="91440" bIns="45720" rtlCol="0" anchor="b">
            <a:normAutofit/>
          </a:bodyPr>
          <a:lstStyle/>
          <a:p>
            <a:pPr algn="l"/>
            <a:r>
              <a:rPr lang="en-US" dirty="0"/>
              <a:t>Asante sana</a:t>
            </a:r>
          </a:p>
        </p:txBody>
      </p:sp>
      <p:sp>
        <p:nvSpPr>
          <p:cNvPr id="4" name="TextBox 3">
            <a:extLst>
              <a:ext uri="{FF2B5EF4-FFF2-40B4-BE49-F238E27FC236}">
                <a16:creationId xmlns:a16="http://schemas.microsoft.com/office/drawing/2014/main" id="{0EBDA7B4-FBF9-510F-AB64-2CB29F3E837B}"/>
              </a:ext>
            </a:extLst>
          </p:cNvPr>
          <p:cNvSpPr txBox="1"/>
          <p:nvPr/>
        </p:nvSpPr>
        <p:spPr>
          <a:xfrm>
            <a:off x="6832860" y="4358864"/>
            <a:ext cx="4428699" cy="1655762"/>
          </a:xfrm>
          <a:prstGeom prst="rect">
            <a:avLst/>
          </a:prstGeom>
          <a:noFill/>
        </p:spPr>
        <p:txBody>
          <a:bodyPr vert="horz" lIns="91440" tIns="45720" rIns="91440" bIns="45720" rtlCol="0">
            <a:normAutofit/>
          </a:bodyPr>
          <a:lstStyle/>
          <a:p>
            <a:pPr>
              <a:lnSpc>
                <a:spcPct val="90000"/>
              </a:lnSpc>
              <a:spcBef>
                <a:spcPts val="1000"/>
              </a:spcBef>
            </a:pPr>
            <a:r>
              <a:rPr lang="en-US" sz="2400" dirty="0"/>
              <a:t>Questions, Suggestions, Thoughts are Welcome</a:t>
            </a:r>
          </a:p>
        </p:txBody>
      </p:sp>
      <p:pic>
        <p:nvPicPr>
          <p:cNvPr id="6" name="Picture 5" descr="Yellow and blue symbols">
            <a:extLst>
              <a:ext uri="{FF2B5EF4-FFF2-40B4-BE49-F238E27FC236}">
                <a16:creationId xmlns:a16="http://schemas.microsoft.com/office/drawing/2014/main" id="{AAB4F7AD-6CCF-4D47-0CE8-0637423909FC}"/>
              </a:ext>
            </a:extLst>
          </p:cNvPr>
          <p:cNvPicPr>
            <a:picLocks noChangeAspect="1"/>
          </p:cNvPicPr>
          <p:nvPr/>
        </p:nvPicPr>
        <p:blipFill rotWithShape="1">
          <a:blip r:embed="rId2"/>
          <a:srcRect l="9334" r="14450"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pic>
        <p:nvPicPr>
          <p:cNvPr id="5" name="Picture 4" descr="A qr code with a few black squares&#10;&#10;Description automatically generated">
            <a:extLst>
              <a:ext uri="{FF2B5EF4-FFF2-40B4-BE49-F238E27FC236}">
                <a16:creationId xmlns:a16="http://schemas.microsoft.com/office/drawing/2014/main" id="{2E8A5421-C873-3A53-9C81-63F3FA901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602" y="-13893"/>
            <a:ext cx="2953265" cy="2953265"/>
          </a:xfrm>
          <a:prstGeom prst="rect">
            <a:avLst/>
          </a:prstGeom>
        </p:spPr>
      </p:pic>
      <p:sp>
        <p:nvSpPr>
          <p:cNvPr id="7" name="TextBox 6">
            <a:extLst>
              <a:ext uri="{FF2B5EF4-FFF2-40B4-BE49-F238E27FC236}">
                <a16:creationId xmlns:a16="http://schemas.microsoft.com/office/drawing/2014/main" id="{B47AACE1-1A0D-8E0B-7467-E890FF4FAE63}"/>
              </a:ext>
            </a:extLst>
          </p:cNvPr>
          <p:cNvSpPr txBox="1"/>
          <p:nvPr/>
        </p:nvSpPr>
        <p:spPr>
          <a:xfrm>
            <a:off x="6893272" y="2939372"/>
            <a:ext cx="4428699" cy="489628"/>
          </a:xfrm>
          <a:prstGeom prst="rect">
            <a:avLst/>
          </a:prstGeom>
          <a:noFill/>
        </p:spPr>
        <p:txBody>
          <a:bodyPr vert="horz" lIns="91440" tIns="45720" rIns="91440" bIns="45720" rtlCol="0">
            <a:normAutofit/>
          </a:bodyPr>
          <a:lstStyle/>
          <a:p>
            <a:pPr>
              <a:lnSpc>
                <a:spcPct val="90000"/>
              </a:lnSpc>
              <a:spcBef>
                <a:spcPts val="1000"/>
              </a:spcBef>
            </a:pPr>
            <a:r>
              <a:rPr lang="en-US" sz="2400" dirty="0"/>
              <a:t>Link to the Policy Brief</a:t>
            </a:r>
          </a:p>
        </p:txBody>
      </p:sp>
      <p:sp>
        <p:nvSpPr>
          <p:cNvPr id="3" name="Text Placeholder 2">
            <a:extLst>
              <a:ext uri="{FF2B5EF4-FFF2-40B4-BE49-F238E27FC236}">
                <a16:creationId xmlns:a16="http://schemas.microsoft.com/office/drawing/2014/main" id="{A080819F-141A-3507-8C5F-DE48C5E6BCBA}"/>
              </a:ext>
            </a:extLst>
          </p:cNvPr>
          <p:cNvSpPr txBox="1">
            <a:spLocks/>
          </p:cNvSpPr>
          <p:nvPr/>
        </p:nvSpPr>
        <p:spPr>
          <a:xfrm>
            <a:off x="6832675" y="5849843"/>
            <a:ext cx="6819775" cy="507190"/>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Contact:</a:t>
            </a:r>
          </a:p>
          <a:p>
            <a:pPr marL="0" indent="0">
              <a:buNone/>
            </a:pPr>
            <a:r>
              <a:rPr lang="en-US" dirty="0">
                <a:solidFill>
                  <a:schemeClr val="tx1"/>
                </a:solidFill>
                <a:hlinkClick r:id="rId4">
                  <a:extLst>
                    <a:ext uri="{A12FA001-AC4F-418D-AE19-62706E023703}">
                      <ahyp:hlinkClr xmlns:ahyp="http://schemas.microsoft.com/office/drawing/2018/hyperlinkcolor" val="tx"/>
                    </a:ext>
                  </a:extLst>
                </a:hlinkClick>
              </a:rPr>
              <a:t>maredia@msu.edu</a:t>
            </a:r>
            <a:r>
              <a:rPr lang="en-US" dirty="0">
                <a:solidFill>
                  <a:schemeClr val="tx1"/>
                </a:solidFill>
              </a:rPr>
              <a:t> | X: @maredia</a:t>
            </a:r>
          </a:p>
          <a:p>
            <a:endParaRPr lang="en-US" dirty="0">
              <a:solidFill>
                <a:schemeClr val="tx1"/>
              </a:solidFill>
            </a:endParaRPr>
          </a:p>
        </p:txBody>
      </p:sp>
    </p:spTree>
    <p:extLst>
      <p:ext uri="{BB962C8B-B14F-4D97-AF65-F5344CB8AC3E}">
        <p14:creationId xmlns:p14="http://schemas.microsoft.com/office/powerpoint/2010/main" val="133570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EDCD5-195F-F0E6-001D-531FF8DFD1F8}"/>
              </a:ext>
            </a:extLst>
          </p:cNvPr>
          <p:cNvSpPr>
            <a:spLocks noGrp="1"/>
          </p:cNvSpPr>
          <p:nvPr>
            <p:ph idx="1"/>
          </p:nvPr>
        </p:nvSpPr>
        <p:spPr>
          <a:xfrm>
            <a:off x="500742" y="1204688"/>
            <a:ext cx="11190515" cy="5323115"/>
          </a:xfrm>
        </p:spPr>
        <p:txBody>
          <a:bodyPr>
            <a:noAutofit/>
          </a:bodyPr>
          <a:lstStyle/>
          <a:p>
            <a:pPr marL="257168" lvl="1" indent="-257168">
              <a:spcAft>
                <a:spcPts val="800"/>
              </a:spcAft>
              <a:buClr>
                <a:srgbClr val="14471E"/>
              </a:buClr>
            </a:pPr>
            <a:r>
              <a:rPr lang="en-US" sz="3200" kern="0" dirty="0">
                <a:latin typeface="Arial" panose="020B0604020202020204" pitchFamily="34" charset="0"/>
                <a:ea typeface="Times New Roman" panose="02020603050405020304" pitchFamily="18" charset="0"/>
                <a:cs typeface="Arial" panose="020B0604020202020204" pitchFamily="34" charset="0"/>
              </a:rPr>
              <a:t>Food system transformation </a:t>
            </a:r>
          </a:p>
          <a:p>
            <a:pPr marL="457189" lvl="1" indent="0">
              <a:spcAft>
                <a:spcPts val="800"/>
              </a:spcAft>
              <a:buClr>
                <a:srgbClr val="14471E"/>
              </a:buClr>
              <a:buNone/>
            </a:pPr>
            <a:r>
              <a:rPr lang="en-US" sz="2667" kern="0" dirty="0">
                <a:latin typeface="Arial" panose="020B0604020202020204" pitchFamily="34" charset="0"/>
                <a:ea typeface="Times New Roman" panose="02020603050405020304" pitchFamily="18" charset="0"/>
                <a:cs typeface="Arial" panose="020B0604020202020204" pitchFamily="34" charset="0"/>
                <a:sym typeface="Wingdings" pitchFamily="2" charset="2"/>
              </a:rPr>
              <a:t> Changing diets </a:t>
            </a:r>
          </a:p>
          <a:p>
            <a:pPr marL="1257289" lvl="2" indent="-342900">
              <a:spcAft>
                <a:spcPts val="800"/>
              </a:spcAft>
              <a:buClr>
                <a:srgbClr val="14471E"/>
              </a:buClr>
            </a:pPr>
            <a:r>
              <a:rPr lang="en-US" sz="2200" dirty="0">
                <a:latin typeface="Arial" panose="020B0604020202020204" pitchFamily="34" charset="0"/>
                <a:cs typeface="Arial" panose="020B0604020202020204" pitchFamily="34" charset="0"/>
              </a:rPr>
              <a:t>Diets are changing across urban and rural food systems (Reardon et al., 2021; Popkin, </a:t>
            </a:r>
            <a:r>
              <a:rPr lang="en-US" sz="2200" dirty="0" err="1">
                <a:latin typeface="Arial" panose="020B0604020202020204" pitchFamily="34" charset="0"/>
                <a:cs typeface="Arial" panose="020B0604020202020204" pitchFamily="34" charset="0"/>
              </a:rPr>
              <a:t>Corvalana</a:t>
            </a:r>
            <a:r>
              <a:rPr lang="en-US" sz="2200" dirty="0">
                <a:latin typeface="Arial" panose="020B0604020202020204" pitchFamily="34" charset="0"/>
                <a:cs typeface="Arial" panose="020B0604020202020204" pitchFamily="34" charset="0"/>
              </a:rPr>
              <a:t>, and </a:t>
            </a:r>
            <a:r>
              <a:rPr lang="en-US" sz="2200" dirty="0" err="1">
                <a:latin typeface="Arial" panose="020B0604020202020204" pitchFamily="34" charset="0"/>
                <a:cs typeface="Arial" panose="020B0604020202020204" pitchFamily="34" charset="0"/>
              </a:rPr>
              <a:t>Brumer</a:t>
            </a:r>
            <a:r>
              <a:rPr lang="en-US" sz="2200" dirty="0">
                <a:latin typeface="Arial" panose="020B0604020202020204" pitchFamily="34" charset="0"/>
                <a:cs typeface="Arial" panose="020B0604020202020204" pitchFamily="34" charset="0"/>
              </a:rPr>
              <a:t>-Strawn, 2020; Tschirley et al., 2015)</a:t>
            </a:r>
          </a:p>
          <a:p>
            <a:pPr marL="1257289" lvl="2" indent="-342900">
              <a:spcAft>
                <a:spcPts val="800"/>
              </a:spcAft>
              <a:buClr>
                <a:srgbClr val="14471E"/>
              </a:buClr>
            </a:pPr>
            <a:r>
              <a:rPr lang="en-US" sz="2200" dirty="0">
                <a:latin typeface="Arial" panose="020B0604020202020204" pitchFamily="34" charset="0"/>
                <a:cs typeface="Arial" panose="020B0604020202020204" pitchFamily="34" charset="0"/>
              </a:rPr>
              <a:t>Drivers of change include</a:t>
            </a:r>
          </a:p>
          <a:p>
            <a:pPr marL="1446212" lvl="4" indent="0">
              <a:spcBef>
                <a:spcPts val="0"/>
              </a:spcBef>
              <a:buNone/>
            </a:pPr>
            <a:r>
              <a:rPr lang="en-US" sz="2000" dirty="0">
                <a:latin typeface="Arial" panose="020B0604020202020204" pitchFamily="34" charset="0"/>
                <a:cs typeface="Arial" panose="020B0604020202020204" pitchFamily="34" charset="0"/>
              </a:rPr>
              <a:t>➢ Urbanization (Kelly, 2016)	➢ Food cultures (Pingali, 2007)    </a:t>
            </a:r>
          </a:p>
          <a:p>
            <a:pPr marL="1446212" lvl="4" indent="0">
              <a:spcBef>
                <a:spcPts val="0"/>
              </a:spcBef>
              <a:spcAft>
                <a:spcPts val="600"/>
              </a:spcAft>
              <a:buNone/>
            </a:pPr>
            <a:r>
              <a:rPr lang="en-US" sz="2000" dirty="0">
                <a:latin typeface="Arial" panose="020B0604020202020204" pitchFamily="34" charset="0"/>
                <a:cs typeface="Arial" panose="020B0604020202020204" pitchFamily="34" charset="0"/>
              </a:rPr>
              <a:t>➢ Incomes	 (Popkin et al. 2012)	➢ Health/environment concerns </a:t>
            </a:r>
          </a:p>
          <a:p>
            <a:pPr lvl="1">
              <a:spcAft>
                <a:spcPts val="800"/>
              </a:spcAft>
              <a:buClr>
                <a:srgbClr val="14471E"/>
              </a:buClr>
              <a:buFont typeface="Wingdings" panose="05000000000000000000" pitchFamily="2" charset="2"/>
              <a:buChar char="à"/>
            </a:pPr>
            <a:r>
              <a:rPr lang="en-US" sz="2667" kern="0" dirty="0">
                <a:latin typeface="Arial" panose="020B0604020202020204" pitchFamily="34" charset="0"/>
                <a:ea typeface="Times New Roman" panose="02020603050405020304" pitchFamily="18" charset="0"/>
                <a:cs typeface="Arial" panose="020B0604020202020204" pitchFamily="34" charset="0"/>
                <a:sym typeface="Wingdings" pitchFamily="2" charset="2"/>
              </a:rPr>
              <a:t>Changing mix of nutritional problems</a:t>
            </a:r>
          </a:p>
          <a:p>
            <a:pPr marL="1257289" lvl="2" indent="-342900">
              <a:spcAft>
                <a:spcPts val="800"/>
              </a:spcAft>
              <a:buClr>
                <a:srgbClr val="14471E"/>
              </a:buClr>
            </a:pPr>
            <a:r>
              <a:rPr lang="en-US" sz="2200" kern="0" dirty="0">
                <a:latin typeface="Arial" panose="020B0604020202020204" pitchFamily="34" charset="0"/>
                <a:cs typeface="Arial" panose="020B0604020202020204" pitchFamily="34" charset="0"/>
                <a:sym typeface="Wingdings" pitchFamily="2" charset="2"/>
              </a:rPr>
              <a:t>Diet related NCDs co-exist with under-nutrition </a:t>
            </a:r>
            <a:r>
              <a:rPr lang="en-US" sz="1800" kern="0" dirty="0">
                <a:latin typeface="Arial" panose="020B0604020202020204" pitchFamily="34" charset="0"/>
                <a:cs typeface="Arial" panose="020B0604020202020204" pitchFamily="34" charset="0"/>
                <a:sym typeface="Wingdings" pitchFamily="2" charset="2"/>
              </a:rPr>
              <a:t>(Popkin 2006; </a:t>
            </a:r>
            <a:r>
              <a:rPr lang="en-US" sz="1800" kern="0" dirty="0" err="1">
                <a:effectLst/>
                <a:latin typeface="Arial" panose="020B0604020202020204" pitchFamily="34" charset="0"/>
                <a:ea typeface="SimSun" panose="02010600030101010101" pitchFamily="2" charset="-122"/>
                <a:cs typeface="Arial" panose="020B0604020202020204" pitchFamily="34" charset="0"/>
              </a:rPr>
              <a:t>Rousham</a:t>
            </a:r>
            <a:r>
              <a:rPr lang="en-US" sz="1800" kern="0" dirty="0">
                <a:effectLst/>
                <a:latin typeface="Arial" panose="020B0604020202020204" pitchFamily="34" charset="0"/>
                <a:ea typeface="SimSun" panose="02010600030101010101" pitchFamily="2" charset="-122"/>
                <a:cs typeface="Arial" panose="020B0604020202020204" pitchFamily="34" charset="0"/>
              </a:rPr>
              <a:t> et al. 2020; </a:t>
            </a:r>
            <a:r>
              <a:rPr lang="en-US" sz="1800" kern="0" dirty="0" err="1">
                <a:effectLst/>
                <a:latin typeface="Arial" panose="020B0604020202020204" pitchFamily="34" charset="0"/>
                <a:ea typeface="SimSun" panose="02010600030101010101" pitchFamily="2" charset="-122"/>
                <a:cs typeface="Arial" panose="020B0604020202020204" pitchFamily="34" charset="0"/>
              </a:rPr>
              <a:t>Laar</a:t>
            </a:r>
            <a:r>
              <a:rPr lang="en-US" sz="1800" kern="0" dirty="0">
                <a:effectLst/>
                <a:latin typeface="Arial" panose="020B0604020202020204" pitchFamily="34" charset="0"/>
                <a:ea typeface="SimSun" panose="02010600030101010101" pitchFamily="2" charset="-122"/>
                <a:cs typeface="Arial" panose="020B0604020202020204" pitchFamily="34" charset="0"/>
              </a:rPr>
              <a:t> et al. 2022)</a:t>
            </a:r>
          </a:p>
          <a:p>
            <a:pPr marL="1257289" lvl="2" indent="-342900">
              <a:spcAft>
                <a:spcPts val="800"/>
              </a:spcAft>
              <a:buClr>
                <a:srgbClr val="14471E"/>
              </a:buClr>
            </a:pPr>
            <a:r>
              <a:rPr lang="en-US" sz="2200" kern="0" dirty="0">
                <a:latin typeface="Arial" panose="020B0604020202020204" pitchFamily="34" charset="0"/>
                <a:ea typeface="SimSun" panose="02010600030101010101" pitchFamily="2" charset="-122"/>
                <a:cs typeface="Arial" panose="020B0604020202020204" pitchFamily="34" charset="0"/>
                <a:sym typeface="Wingdings" pitchFamily="2" charset="2"/>
              </a:rPr>
              <a:t>Hidden hunger (micro-nutrient deficiencies) – remains a significant public health issue</a:t>
            </a:r>
            <a:endParaRPr lang="en-US" sz="2200" kern="0" dirty="0">
              <a:latin typeface="Arial" panose="020B0604020202020204" pitchFamily="34" charset="0"/>
              <a:cs typeface="Arial" panose="020B0604020202020204" pitchFamily="34" charset="0"/>
              <a:sym typeface="Wingdings" pitchFamily="2" charset="2"/>
            </a:endParaRPr>
          </a:p>
        </p:txBody>
      </p:sp>
      <p:sp>
        <p:nvSpPr>
          <p:cNvPr id="2" name="Slide Number Placeholder 1">
            <a:extLst>
              <a:ext uri="{FF2B5EF4-FFF2-40B4-BE49-F238E27FC236}">
                <a16:creationId xmlns:a16="http://schemas.microsoft.com/office/drawing/2014/main" id="{26C25AFB-3CE0-FB40-5FDB-D1C23DFCB57F}"/>
              </a:ext>
            </a:extLst>
          </p:cNvPr>
          <p:cNvSpPr>
            <a:spLocks noGrp="1"/>
          </p:cNvSpPr>
          <p:nvPr>
            <p:ph type="sldNum" sz="quarter" idx="12"/>
          </p:nvPr>
        </p:nvSpPr>
        <p:spPr/>
        <p:txBody>
          <a:bodyPr/>
          <a:lstStyle/>
          <a:p>
            <a:fld id="{FC0636EF-1E8A-4064-8053-8FE39D1111A6}" type="slidenum">
              <a:rPr lang="en-US" smtClean="0"/>
              <a:t>4</a:t>
            </a:fld>
            <a:endParaRPr lang="en-US"/>
          </a:p>
        </p:txBody>
      </p:sp>
      <p:sp>
        <p:nvSpPr>
          <p:cNvPr id="4" name="Rectangle 3">
            <a:extLst>
              <a:ext uri="{FF2B5EF4-FFF2-40B4-BE49-F238E27FC236}">
                <a16:creationId xmlns:a16="http://schemas.microsoft.com/office/drawing/2014/main" id="{AE014F41-ABFB-9F58-AEC1-D5417103F54C}"/>
              </a:ext>
            </a:extLst>
          </p:cNvPr>
          <p:cNvSpPr/>
          <p:nvPr/>
        </p:nvSpPr>
        <p:spPr>
          <a:xfrm>
            <a:off x="0" y="1"/>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00" b="1" dirty="0">
                <a:latin typeface="+mj-lt"/>
              </a:rPr>
              <a:t>  Context</a:t>
            </a:r>
          </a:p>
        </p:txBody>
      </p:sp>
    </p:spTree>
    <p:extLst>
      <p:ext uri="{BB962C8B-B14F-4D97-AF65-F5344CB8AC3E}">
        <p14:creationId xmlns:p14="http://schemas.microsoft.com/office/powerpoint/2010/main" val="194996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827D-E243-634F-8776-0BE043DFC065}"/>
              </a:ext>
            </a:extLst>
          </p:cNvPr>
          <p:cNvSpPr>
            <a:spLocks noGrp="1"/>
          </p:cNvSpPr>
          <p:nvPr>
            <p:ph type="title"/>
          </p:nvPr>
        </p:nvSpPr>
        <p:spPr/>
        <p:txBody>
          <a:bodyPr/>
          <a:lstStyle/>
          <a:p>
            <a:r>
              <a:rPr lang="en-US" dirty="0"/>
              <a:t>Turning to the second topic…</a:t>
            </a:r>
          </a:p>
        </p:txBody>
      </p:sp>
      <p:sp>
        <p:nvSpPr>
          <p:cNvPr id="3" name="Text Placeholder 2">
            <a:extLst>
              <a:ext uri="{FF2B5EF4-FFF2-40B4-BE49-F238E27FC236}">
                <a16:creationId xmlns:a16="http://schemas.microsoft.com/office/drawing/2014/main" id="{6C471B30-0FC5-1C74-D525-8F26A83F4C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30491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4701209" y="520809"/>
            <a:ext cx="7255565" cy="3057278"/>
          </a:xfrm>
        </p:spPr>
        <p:txBody>
          <a:bodyPr/>
          <a:lstStyle/>
          <a:p>
            <a:r>
              <a:rPr lang="en-US" sz="3200" dirty="0">
                <a:solidFill>
                  <a:schemeClr val="tx1"/>
                </a:solidFill>
                <a:effectLst/>
                <a:latin typeface="Amasis MT Pro" panose="02040504050005020304" pitchFamily="18" charset="0"/>
                <a:cs typeface="Arial" panose="020B0604020202020204" pitchFamily="34" charset="0"/>
              </a:rPr>
              <a:t>Kenyan farmers’ agricultural and food policy preferences in times of very high fertilizer and food prices vs. normal prices</a:t>
            </a:r>
            <a:br>
              <a:rPr lang="en-US" sz="3200" b="0" dirty="0">
                <a:solidFill>
                  <a:schemeClr val="tx1"/>
                </a:solidFill>
                <a:effectLst/>
                <a:latin typeface="Amasis MT Pro" panose="02040504050005020304" pitchFamily="18" charset="0"/>
                <a:cs typeface="Arial" panose="020B0604020202020204" pitchFamily="34" charset="0"/>
              </a:rPr>
            </a:br>
            <a:r>
              <a:rPr lang="en-US" sz="3200" b="0" dirty="0">
                <a:solidFill>
                  <a:schemeClr val="tx1"/>
                </a:solidFill>
                <a:effectLst/>
                <a:latin typeface="Amasis MT Pro" panose="02040504050005020304" pitchFamily="18" charset="0"/>
                <a:cs typeface="Arial" panose="020B0604020202020204" pitchFamily="34" charset="0"/>
              </a:rPr>
              <a:t>  </a:t>
            </a:r>
            <a:br>
              <a:rPr lang="en-US" sz="3200" b="0" dirty="0">
                <a:solidFill>
                  <a:schemeClr val="tx1"/>
                </a:solidFill>
                <a:effectLst/>
                <a:latin typeface="Amasis MT Pro" panose="02040504050005020304" pitchFamily="18" charset="0"/>
                <a:cs typeface="Arial" panose="020B0604020202020204" pitchFamily="34" charset="0"/>
              </a:rPr>
            </a:br>
            <a:r>
              <a:rPr lang="en-US" sz="2400" b="0" dirty="0">
                <a:solidFill>
                  <a:schemeClr val="tx1"/>
                </a:solidFill>
                <a:effectLst/>
                <a:latin typeface="Amasis MT Pro" panose="02040504050005020304" pitchFamily="18" charset="0"/>
                <a:cs typeface="Arial" panose="020B0604020202020204" pitchFamily="34" charset="0"/>
              </a:rPr>
              <a:t>Mywish K. Maredia</a:t>
            </a:r>
            <a:r>
              <a:rPr lang="en-US" sz="2800" b="0" baseline="30000" dirty="0">
                <a:solidFill>
                  <a:schemeClr val="tx1"/>
                </a:solidFill>
                <a:effectLst/>
                <a:latin typeface="Amasis MT Pro" panose="02040504050005020304" pitchFamily="18" charset="0"/>
                <a:cs typeface="Arial" panose="020B0604020202020204" pitchFamily="34" charset="0"/>
              </a:rPr>
              <a:t>1</a:t>
            </a:r>
            <a:r>
              <a:rPr lang="en-US" sz="2400" b="0" dirty="0">
                <a:solidFill>
                  <a:schemeClr val="tx1"/>
                </a:solidFill>
                <a:effectLst/>
                <a:latin typeface="Amasis MT Pro" panose="02040504050005020304" pitchFamily="18" charset="0"/>
                <a:cs typeface="Arial" panose="020B0604020202020204" pitchFamily="34" charset="0"/>
              </a:rPr>
              <a:t>, John Olwande</a:t>
            </a:r>
            <a:r>
              <a:rPr lang="en-US" sz="2800" b="0" baseline="30000" dirty="0">
                <a:solidFill>
                  <a:schemeClr val="tx1"/>
                </a:solidFill>
                <a:latin typeface="Amasis MT Pro" panose="02040504050005020304" pitchFamily="18" charset="0"/>
                <a:cs typeface="Arial" panose="020B0604020202020204" pitchFamily="34" charset="0"/>
              </a:rPr>
              <a:t>2</a:t>
            </a:r>
            <a:r>
              <a:rPr lang="en-US" sz="2400" b="0" dirty="0">
                <a:solidFill>
                  <a:schemeClr val="tx1"/>
                </a:solidFill>
                <a:effectLst/>
                <a:latin typeface="Amasis MT Pro" panose="02040504050005020304" pitchFamily="18" charset="0"/>
                <a:cs typeface="Arial" panose="020B0604020202020204" pitchFamily="34" charset="0"/>
              </a:rPr>
              <a:t>, Jake Ricker-Gilbert</a:t>
            </a:r>
            <a:r>
              <a:rPr lang="en-US" sz="2800" b="0" baseline="30000" dirty="0">
                <a:solidFill>
                  <a:schemeClr val="tx1"/>
                </a:solidFill>
                <a:latin typeface="Amasis MT Pro" panose="02040504050005020304" pitchFamily="18" charset="0"/>
                <a:cs typeface="Arial" panose="020B0604020202020204" pitchFamily="34" charset="0"/>
              </a:rPr>
              <a:t>3</a:t>
            </a:r>
            <a:r>
              <a:rPr lang="en-US" sz="2400" b="0" dirty="0">
                <a:solidFill>
                  <a:schemeClr val="tx1"/>
                </a:solidFill>
                <a:effectLst/>
                <a:latin typeface="Amasis MT Pro" panose="02040504050005020304" pitchFamily="18" charset="0"/>
                <a:cs typeface="Arial" panose="020B0604020202020204" pitchFamily="34" charset="0"/>
              </a:rPr>
              <a:t>, David Mather</a:t>
            </a:r>
            <a:r>
              <a:rPr lang="en-US" sz="2800" b="0" baseline="30000" dirty="0">
                <a:solidFill>
                  <a:schemeClr val="tx1"/>
                </a:solidFill>
                <a:effectLst/>
                <a:latin typeface="Amasis MT Pro" panose="02040504050005020304" pitchFamily="18" charset="0"/>
                <a:cs typeface="Arial" panose="020B0604020202020204" pitchFamily="34" charset="0"/>
              </a:rPr>
              <a:t>1</a:t>
            </a:r>
            <a:r>
              <a:rPr lang="en-US" sz="2400" b="0" dirty="0">
                <a:solidFill>
                  <a:schemeClr val="tx1"/>
                </a:solidFill>
                <a:effectLst/>
                <a:latin typeface="Amasis MT Pro" panose="02040504050005020304" pitchFamily="18" charset="0"/>
                <a:cs typeface="Arial" panose="020B0604020202020204" pitchFamily="34" charset="0"/>
              </a:rPr>
              <a:t>, and Nicole Mason</a:t>
            </a:r>
            <a:r>
              <a:rPr lang="en-US" sz="2800" b="0" baseline="30000" dirty="0">
                <a:solidFill>
                  <a:schemeClr val="tx1"/>
                </a:solidFill>
                <a:effectLst/>
                <a:latin typeface="Amasis MT Pro" panose="02040504050005020304" pitchFamily="18" charset="0"/>
                <a:cs typeface="Arial" panose="020B0604020202020204" pitchFamily="34" charset="0"/>
              </a:rPr>
              <a:t>1</a:t>
            </a:r>
            <a:endParaRPr lang="en-US" sz="3200" b="0" dirty="0">
              <a:solidFill>
                <a:schemeClr val="tx1"/>
              </a:solidFill>
              <a:latin typeface="Amasis MT Pro" panose="020405040500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160794D9-CC52-AF17-A727-8E5DC2073325}"/>
              </a:ext>
            </a:extLst>
          </p:cNvPr>
          <p:cNvSpPr txBox="1"/>
          <p:nvPr/>
        </p:nvSpPr>
        <p:spPr>
          <a:xfrm>
            <a:off x="6096000" y="5860137"/>
            <a:ext cx="6172200" cy="954107"/>
          </a:xfrm>
          <a:prstGeom prst="rect">
            <a:avLst/>
          </a:prstGeom>
          <a:noFill/>
        </p:spPr>
        <p:txBody>
          <a:bodyPr wrap="square" rtlCol="0">
            <a:spAutoFit/>
          </a:bodyPr>
          <a:lstStyle/>
          <a:p>
            <a:r>
              <a:rPr lang="en-US" sz="2800" baseline="40000" dirty="0"/>
              <a:t>1</a:t>
            </a:r>
            <a:r>
              <a:rPr lang="en-US" dirty="0"/>
              <a:t> Michigan State University</a:t>
            </a:r>
          </a:p>
          <a:p>
            <a:r>
              <a:rPr lang="en-US" sz="2800" baseline="30000" dirty="0"/>
              <a:t>2</a:t>
            </a:r>
            <a:r>
              <a:rPr lang="en-US" dirty="0"/>
              <a:t> </a:t>
            </a:r>
            <a:r>
              <a:rPr lang="en-US" dirty="0" err="1"/>
              <a:t>Tegemeo</a:t>
            </a:r>
            <a:r>
              <a:rPr lang="en-US" dirty="0"/>
              <a:t> Institute of Agricultural Policy and Development</a:t>
            </a:r>
          </a:p>
          <a:p>
            <a:r>
              <a:rPr lang="en-US" sz="2800" baseline="30000" dirty="0"/>
              <a:t>3</a:t>
            </a:r>
            <a:r>
              <a:rPr lang="en-US" dirty="0"/>
              <a:t> Purdue University</a:t>
            </a:r>
          </a:p>
        </p:txBody>
      </p:sp>
    </p:spTree>
    <p:extLst>
      <p:ext uri="{BB962C8B-B14F-4D97-AF65-F5344CB8AC3E}">
        <p14:creationId xmlns:p14="http://schemas.microsoft.com/office/powerpoint/2010/main" val="3390304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nchor="b">
            <a:normAutofit/>
          </a:bodyPr>
          <a:lstStyle/>
          <a:p>
            <a:r>
              <a:rPr lang="en-US" dirty="0">
                <a:solidFill>
                  <a:schemeClr val="tx1"/>
                </a:solidFill>
              </a:rPr>
              <a:t>Motivation</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4360" y="2235850"/>
            <a:ext cx="9914569" cy="3757326"/>
          </a:xfrm>
        </p:spPr>
        <p:txBody>
          <a:bodyPr tIns="457200">
            <a:normAutofit/>
          </a:bodyPr>
          <a:lstStyle/>
          <a:p>
            <a:pPr marL="457200" indent="-457200">
              <a:buFont typeface="Arial" panose="020B0604020202020204" pitchFamily="34" charset="0"/>
              <a:buChar char="•"/>
            </a:pPr>
            <a:r>
              <a:rPr lang="en-US" sz="2800" b="0" dirty="0"/>
              <a:t>Countries are increasingly confronted by global supply shocks that increase prices for energy, agricultural inputs, and food</a:t>
            </a:r>
          </a:p>
          <a:p>
            <a:pPr marL="457200" indent="-457200">
              <a:buFont typeface="Arial" panose="020B0604020202020204" pitchFamily="34" charset="0"/>
              <a:buChar char="•"/>
            </a:pPr>
            <a:r>
              <a:rPr lang="en-US" sz="2800" b="0" dirty="0"/>
              <a:t>Governments often respond to these shocks with policies to </a:t>
            </a:r>
            <a:r>
              <a:rPr lang="en-US" sz="2800" dirty="0"/>
              <a:t>mitigate the social and economic impact of high prices</a:t>
            </a:r>
          </a:p>
        </p:txBody>
      </p:sp>
    </p:spTree>
    <p:extLst>
      <p:ext uri="{BB962C8B-B14F-4D97-AF65-F5344CB8AC3E}">
        <p14:creationId xmlns:p14="http://schemas.microsoft.com/office/powerpoint/2010/main" val="3346685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55D4-635F-51B4-BB4F-53CD2C87E2D4}"/>
              </a:ext>
            </a:extLst>
          </p:cNvPr>
          <p:cNvSpPr>
            <a:spLocks noGrp="1"/>
          </p:cNvSpPr>
          <p:nvPr>
            <p:ph type="title"/>
          </p:nvPr>
        </p:nvSpPr>
        <p:spPr>
          <a:xfrm>
            <a:off x="475522" y="363556"/>
            <a:ext cx="9778365" cy="801524"/>
          </a:xfrm>
        </p:spPr>
        <p:txBody>
          <a:bodyPr/>
          <a:lstStyle/>
          <a:p>
            <a:r>
              <a:rPr lang="en-US" dirty="0">
                <a:solidFill>
                  <a:schemeClr val="tx1"/>
                </a:solidFill>
              </a:rPr>
              <a:t>Policy responses to high energy and food prices in 2022 </a:t>
            </a:r>
          </a:p>
        </p:txBody>
      </p:sp>
      <p:sp>
        <p:nvSpPr>
          <p:cNvPr id="11" name="TextBox 10">
            <a:extLst>
              <a:ext uri="{FF2B5EF4-FFF2-40B4-BE49-F238E27FC236}">
                <a16:creationId xmlns:a16="http://schemas.microsoft.com/office/drawing/2014/main" id="{D55E2572-FE92-6D45-A3C1-C865A6DB45EB}"/>
              </a:ext>
            </a:extLst>
          </p:cNvPr>
          <p:cNvSpPr txBox="1"/>
          <p:nvPr/>
        </p:nvSpPr>
        <p:spPr>
          <a:xfrm>
            <a:off x="8888819" y="6386896"/>
            <a:ext cx="4263656" cy="369332"/>
          </a:xfrm>
          <a:prstGeom prst="rect">
            <a:avLst/>
          </a:prstGeom>
          <a:noFill/>
        </p:spPr>
        <p:txBody>
          <a:bodyPr wrap="square" rtlCol="0">
            <a:spAutoFit/>
          </a:bodyPr>
          <a:lstStyle/>
          <a:p>
            <a:r>
              <a:rPr lang="en-US" b="1" dirty="0">
                <a:solidFill>
                  <a:schemeClr val="accent1">
                    <a:lumMod val="50000"/>
                  </a:schemeClr>
                </a:solidFill>
              </a:rPr>
              <a:t>Source: </a:t>
            </a:r>
            <a:r>
              <a:rPr lang="en-US" b="1" dirty="0" err="1">
                <a:solidFill>
                  <a:schemeClr val="accent1">
                    <a:lumMod val="50000"/>
                  </a:schemeClr>
                </a:solidFill>
              </a:rPr>
              <a:t>Amaglobeli</a:t>
            </a:r>
            <a:r>
              <a:rPr lang="en-US" b="1" dirty="0">
                <a:solidFill>
                  <a:schemeClr val="accent1">
                    <a:lumMod val="50000"/>
                  </a:schemeClr>
                </a:solidFill>
              </a:rPr>
              <a:t> et al. (2023)</a:t>
            </a:r>
          </a:p>
        </p:txBody>
      </p:sp>
      <p:pic>
        <p:nvPicPr>
          <p:cNvPr id="13" name="Picture 12">
            <a:extLst>
              <a:ext uri="{FF2B5EF4-FFF2-40B4-BE49-F238E27FC236}">
                <a16:creationId xmlns:a16="http://schemas.microsoft.com/office/drawing/2014/main" id="{8C02A759-B6EC-FDFF-B67E-78F164FB5D22}"/>
              </a:ext>
            </a:extLst>
          </p:cNvPr>
          <p:cNvPicPr>
            <a:picLocks noChangeAspect="1"/>
          </p:cNvPicPr>
          <p:nvPr/>
        </p:nvPicPr>
        <p:blipFill>
          <a:blip r:embed="rId2"/>
          <a:stretch>
            <a:fillRect/>
          </a:stretch>
        </p:blipFill>
        <p:spPr>
          <a:xfrm>
            <a:off x="37214" y="1348286"/>
            <a:ext cx="12192000" cy="929130"/>
          </a:xfrm>
          <a:prstGeom prst="rect">
            <a:avLst/>
          </a:prstGeom>
        </p:spPr>
      </p:pic>
      <p:pic>
        <p:nvPicPr>
          <p:cNvPr id="15" name="Picture 14">
            <a:extLst>
              <a:ext uri="{FF2B5EF4-FFF2-40B4-BE49-F238E27FC236}">
                <a16:creationId xmlns:a16="http://schemas.microsoft.com/office/drawing/2014/main" id="{2DDA0BDF-E9E2-1CF5-1E4A-35A06F6225D8}"/>
              </a:ext>
            </a:extLst>
          </p:cNvPr>
          <p:cNvPicPr>
            <a:picLocks noChangeAspect="1"/>
          </p:cNvPicPr>
          <p:nvPr/>
        </p:nvPicPr>
        <p:blipFill>
          <a:blip r:embed="rId3"/>
          <a:stretch>
            <a:fillRect/>
          </a:stretch>
        </p:blipFill>
        <p:spPr>
          <a:xfrm>
            <a:off x="354975" y="2277416"/>
            <a:ext cx="8342457" cy="4406854"/>
          </a:xfrm>
          <a:prstGeom prst="rect">
            <a:avLst/>
          </a:prstGeom>
        </p:spPr>
      </p:pic>
    </p:spTree>
    <p:extLst>
      <p:ext uri="{BB962C8B-B14F-4D97-AF65-F5344CB8AC3E}">
        <p14:creationId xmlns:p14="http://schemas.microsoft.com/office/powerpoint/2010/main" val="343553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8037-9BE2-AC2D-BF77-5AF37F67840E}"/>
              </a:ext>
            </a:extLst>
          </p:cNvPr>
          <p:cNvSpPr>
            <a:spLocks noGrp="1"/>
          </p:cNvSpPr>
          <p:nvPr>
            <p:ph type="title"/>
          </p:nvPr>
        </p:nvSpPr>
        <p:spPr>
          <a:xfrm>
            <a:off x="176913" y="-341420"/>
            <a:ext cx="11191304" cy="1574317"/>
          </a:xfrm>
        </p:spPr>
        <p:txBody>
          <a:bodyPr/>
          <a:lstStyle/>
          <a:p>
            <a:r>
              <a:rPr lang="en-US" dirty="0">
                <a:solidFill>
                  <a:schemeClr val="tx1"/>
                </a:solidFill>
              </a:rPr>
              <a:t>Announced measures in emerging economies </a:t>
            </a:r>
            <a:r>
              <a:rPr lang="en-US" sz="3200" b="0" dirty="0">
                <a:solidFill>
                  <a:schemeClr val="tx1"/>
                </a:solidFill>
              </a:rPr>
              <a:t>(% of count of different measures implemented in 2022)</a:t>
            </a:r>
          </a:p>
        </p:txBody>
      </p:sp>
      <p:sp>
        <p:nvSpPr>
          <p:cNvPr id="7" name="TextBox 6">
            <a:extLst>
              <a:ext uri="{FF2B5EF4-FFF2-40B4-BE49-F238E27FC236}">
                <a16:creationId xmlns:a16="http://schemas.microsoft.com/office/drawing/2014/main" id="{1CAC40C9-CA52-9D69-01F5-77E120851F27}"/>
              </a:ext>
            </a:extLst>
          </p:cNvPr>
          <p:cNvSpPr txBox="1"/>
          <p:nvPr/>
        </p:nvSpPr>
        <p:spPr>
          <a:xfrm>
            <a:off x="8888819" y="6386896"/>
            <a:ext cx="4263656" cy="369332"/>
          </a:xfrm>
          <a:prstGeom prst="rect">
            <a:avLst/>
          </a:prstGeom>
          <a:noFill/>
        </p:spPr>
        <p:txBody>
          <a:bodyPr wrap="square" rtlCol="0">
            <a:spAutoFit/>
          </a:bodyPr>
          <a:lstStyle/>
          <a:p>
            <a:r>
              <a:rPr lang="en-US" b="1" dirty="0">
                <a:solidFill>
                  <a:schemeClr val="accent1">
                    <a:lumMod val="50000"/>
                  </a:schemeClr>
                </a:solidFill>
              </a:rPr>
              <a:t>Source: </a:t>
            </a:r>
            <a:r>
              <a:rPr lang="en-US" b="1" dirty="0" err="1">
                <a:solidFill>
                  <a:schemeClr val="accent1">
                    <a:lumMod val="50000"/>
                  </a:schemeClr>
                </a:solidFill>
              </a:rPr>
              <a:t>Amaglobeli</a:t>
            </a:r>
            <a:r>
              <a:rPr lang="en-US" b="1" dirty="0">
                <a:solidFill>
                  <a:schemeClr val="accent1">
                    <a:lumMod val="50000"/>
                  </a:schemeClr>
                </a:solidFill>
              </a:rPr>
              <a:t> et al. (2023)</a:t>
            </a:r>
          </a:p>
        </p:txBody>
      </p:sp>
      <p:pic>
        <p:nvPicPr>
          <p:cNvPr id="9" name="Picture 8">
            <a:extLst>
              <a:ext uri="{FF2B5EF4-FFF2-40B4-BE49-F238E27FC236}">
                <a16:creationId xmlns:a16="http://schemas.microsoft.com/office/drawing/2014/main" id="{D3799F01-8ADF-D430-A3D8-6B69A73AAFF7}"/>
              </a:ext>
            </a:extLst>
          </p:cNvPr>
          <p:cNvPicPr>
            <a:picLocks noChangeAspect="1"/>
          </p:cNvPicPr>
          <p:nvPr/>
        </p:nvPicPr>
        <p:blipFill>
          <a:blip r:embed="rId2"/>
          <a:stretch>
            <a:fillRect/>
          </a:stretch>
        </p:blipFill>
        <p:spPr>
          <a:xfrm>
            <a:off x="0" y="1232897"/>
            <a:ext cx="8973878" cy="5582203"/>
          </a:xfrm>
          <a:prstGeom prst="rect">
            <a:avLst/>
          </a:prstGeom>
        </p:spPr>
      </p:pic>
      <p:sp>
        <p:nvSpPr>
          <p:cNvPr id="11" name="TextBox 10">
            <a:extLst>
              <a:ext uri="{FF2B5EF4-FFF2-40B4-BE49-F238E27FC236}">
                <a16:creationId xmlns:a16="http://schemas.microsoft.com/office/drawing/2014/main" id="{290ECB91-8390-B23E-C7B6-1016F35B71FC}"/>
              </a:ext>
            </a:extLst>
          </p:cNvPr>
          <p:cNvSpPr txBox="1"/>
          <p:nvPr/>
        </p:nvSpPr>
        <p:spPr>
          <a:xfrm>
            <a:off x="6262577" y="2678234"/>
            <a:ext cx="5929423"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masis MT Pro" panose="02040504050005020304" pitchFamily="18" charset="0"/>
              </a:rPr>
              <a:t>Several of these measures aim to increase spending on: S</a:t>
            </a:r>
            <a:r>
              <a:rPr lang="en-US" sz="2400" b="1" kern="0" dirty="0">
                <a:effectLst/>
                <a:latin typeface="Amasis MT Pro" panose="02040504050005020304" pitchFamily="18" charset="0"/>
                <a:ea typeface="Calibri" panose="020F0502020204030204" pitchFamily="34" charset="0"/>
              </a:rPr>
              <a:t>ubsidies, </a:t>
            </a:r>
            <a:r>
              <a:rPr lang="en-US" sz="2400" b="1" kern="0" dirty="0">
                <a:latin typeface="Amasis MT Pro" panose="02040504050005020304" pitchFamily="18" charset="0"/>
                <a:ea typeface="Calibri" panose="020F0502020204030204" pitchFamily="34" charset="0"/>
              </a:rPr>
              <a:t>Cash transfers, Tax relief, vouchers, etc. that generate </a:t>
            </a:r>
            <a:r>
              <a:rPr lang="en-US" sz="2400" b="1" kern="0" dirty="0">
                <a:effectLst/>
                <a:latin typeface="Amasis MT Pro" panose="02040504050005020304" pitchFamily="18" charset="0"/>
                <a:ea typeface="Calibri" panose="020F0502020204030204" pitchFamily="34" charset="0"/>
              </a:rPr>
              <a:t>private goods</a:t>
            </a:r>
          </a:p>
          <a:p>
            <a:pPr marL="342900" indent="-342900">
              <a:buFont typeface="Arial" panose="020B0604020202020204" pitchFamily="34" charset="0"/>
              <a:buChar char="•"/>
            </a:pPr>
            <a:r>
              <a:rPr lang="en-US" sz="2400" b="1" kern="0" dirty="0">
                <a:effectLst/>
                <a:latin typeface="Amasis MT Pro" panose="02040504050005020304" pitchFamily="18" charset="0"/>
                <a:ea typeface="Calibri" panose="020F0502020204030204" pitchFamily="34" charset="0"/>
              </a:rPr>
              <a:t>Government decisions on the type and scope of  these support policies targeted to farmers are often politically motivated or based on misperception of farmer preferences</a:t>
            </a:r>
            <a:endParaRPr lang="en-US" sz="2400" b="1" dirty="0">
              <a:latin typeface="Amasis MT Pro" panose="02040504050005020304" pitchFamily="18" charset="0"/>
            </a:endParaRPr>
          </a:p>
        </p:txBody>
      </p:sp>
      <p:sp>
        <p:nvSpPr>
          <p:cNvPr id="12" name="Oval 11">
            <a:extLst>
              <a:ext uri="{FF2B5EF4-FFF2-40B4-BE49-F238E27FC236}">
                <a16:creationId xmlns:a16="http://schemas.microsoft.com/office/drawing/2014/main" id="{CF51998A-C8BC-5FE7-C9D4-0A49DB663FE9}"/>
              </a:ext>
            </a:extLst>
          </p:cNvPr>
          <p:cNvSpPr/>
          <p:nvPr/>
        </p:nvSpPr>
        <p:spPr>
          <a:xfrm>
            <a:off x="2207941" y="1255198"/>
            <a:ext cx="2174488" cy="3505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35E28C-C66F-F72B-4643-D963FC95E6AA}"/>
              </a:ext>
            </a:extLst>
          </p:cNvPr>
          <p:cNvSpPr/>
          <p:nvPr/>
        </p:nvSpPr>
        <p:spPr>
          <a:xfrm>
            <a:off x="2207941" y="1875356"/>
            <a:ext cx="2174488" cy="3505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C22F1EE-2D88-78AD-6A9D-8266292E5902}"/>
              </a:ext>
            </a:extLst>
          </p:cNvPr>
          <p:cNvSpPr/>
          <p:nvPr/>
        </p:nvSpPr>
        <p:spPr>
          <a:xfrm>
            <a:off x="1550019" y="1571141"/>
            <a:ext cx="2877014" cy="3505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97FFD8-7C3E-8A16-B2B3-9DE7F761925A}"/>
              </a:ext>
            </a:extLst>
          </p:cNvPr>
          <p:cNvSpPr/>
          <p:nvPr/>
        </p:nvSpPr>
        <p:spPr>
          <a:xfrm>
            <a:off x="1457091" y="2678234"/>
            <a:ext cx="2969941" cy="44410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388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nchor="b">
            <a:normAutofit/>
          </a:bodyPr>
          <a:lstStyle/>
          <a:p>
            <a:r>
              <a:rPr lang="en-US" dirty="0">
                <a:solidFill>
                  <a:schemeClr val="bg1"/>
                </a:solidFill>
              </a:rPr>
              <a:t>Motivation (cont’d)</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1987225" y="1994928"/>
            <a:ext cx="9330956" cy="3699328"/>
          </a:xfrm>
        </p:spPr>
        <p:txBody>
          <a:bodyPr tIns="457200">
            <a:normAutofit lnSpcReduction="10000"/>
          </a:bodyPr>
          <a:lstStyle/>
          <a:p>
            <a:r>
              <a:rPr lang="en-US" sz="2800" b="0" kern="0" dirty="0">
                <a:solidFill>
                  <a:schemeClr val="bg1"/>
                </a:solidFill>
                <a:effectLst/>
              </a:rPr>
              <a:t>These policies are costly to implement and can be a substantial strain on government budgets</a:t>
            </a:r>
          </a:p>
          <a:p>
            <a:r>
              <a:rPr lang="en-US" sz="2800" dirty="0">
                <a:solidFill>
                  <a:schemeClr val="bg1"/>
                </a:solidFill>
              </a:rPr>
              <a:t>Also, they come at the cost of reduced </a:t>
            </a:r>
            <a:r>
              <a:rPr lang="en-US" sz="2800" dirty="0" err="1">
                <a:solidFill>
                  <a:schemeClr val="bg1"/>
                </a:solidFill>
              </a:rPr>
              <a:t>expd</a:t>
            </a:r>
            <a:r>
              <a:rPr lang="en-US" sz="2800" dirty="0">
                <a:solidFill>
                  <a:schemeClr val="bg1"/>
                </a:solidFill>
              </a:rPr>
              <a:t>. on long-term, higher-return public goods investments (e.g., R&amp;D, extension, infrastructure)</a:t>
            </a:r>
            <a:endParaRPr lang="en-US" sz="2800" b="0" dirty="0">
              <a:solidFill>
                <a:schemeClr val="bg1"/>
              </a:solidFill>
            </a:endParaRPr>
          </a:p>
          <a:p>
            <a:r>
              <a:rPr lang="en-US" sz="2800" b="0" dirty="0">
                <a:solidFill>
                  <a:schemeClr val="bg1"/>
                </a:solidFill>
              </a:rPr>
              <a:t>Thus, it is important to ensure that government policies are effective and responding to the needs of people they aim to benefit </a:t>
            </a:r>
          </a:p>
          <a:p>
            <a:endParaRPr lang="en-US" sz="2800" b="0" dirty="0">
              <a:solidFill>
                <a:schemeClr val="bg1"/>
              </a:solidFill>
            </a:endParaRPr>
          </a:p>
        </p:txBody>
      </p:sp>
    </p:spTree>
    <p:extLst>
      <p:ext uri="{BB962C8B-B14F-4D97-AF65-F5344CB8AC3E}">
        <p14:creationId xmlns:p14="http://schemas.microsoft.com/office/powerpoint/2010/main" val="283618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D18F-0808-92BF-05B1-A8F714C08CDC}"/>
              </a:ext>
            </a:extLst>
          </p:cNvPr>
          <p:cNvSpPr>
            <a:spLocks noGrp="1"/>
          </p:cNvSpPr>
          <p:nvPr>
            <p:ph type="title"/>
          </p:nvPr>
        </p:nvSpPr>
        <p:spPr/>
        <p:txBody>
          <a:bodyPr/>
          <a:lstStyle/>
          <a:p>
            <a:r>
              <a:rPr lang="en-US" dirty="0">
                <a:solidFill>
                  <a:schemeClr val="bg1"/>
                </a:solidFill>
              </a:rPr>
              <a:t>Objectives</a:t>
            </a:r>
          </a:p>
        </p:txBody>
      </p:sp>
      <p:sp>
        <p:nvSpPr>
          <p:cNvPr id="3" name="Content Placeholder 2">
            <a:extLst>
              <a:ext uri="{FF2B5EF4-FFF2-40B4-BE49-F238E27FC236}">
                <a16:creationId xmlns:a16="http://schemas.microsoft.com/office/drawing/2014/main" id="{74B41434-95FB-5334-34D2-6EF882C81FD2}"/>
              </a:ext>
            </a:extLst>
          </p:cNvPr>
          <p:cNvSpPr>
            <a:spLocks noGrp="1"/>
          </p:cNvSpPr>
          <p:nvPr>
            <p:ph sz="quarter" idx="13"/>
          </p:nvPr>
        </p:nvSpPr>
        <p:spPr>
          <a:xfrm>
            <a:off x="2041452" y="2303273"/>
            <a:ext cx="9320323" cy="3699328"/>
          </a:xfrm>
        </p:spPr>
        <p:txBody>
          <a:bodyPr>
            <a:normAutofit/>
          </a:bodyPr>
          <a:lstStyle/>
          <a:p>
            <a:r>
              <a:rPr lang="en-US" sz="2800" kern="0" dirty="0">
                <a:solidFill>
                  <a:schemeClr val="bg1"/>
                </a:solidFill>
                <a:latin typeface="Amasis MT Pro" panose="02040504050005020304" pitchFamily="18" charset="0"/>
                <a:ea typeface="Calibri" panose="020F0502020204030204" pitchFamily="34" charset="0"/>
              </a:rPr>
              <a:t>We </a:t>
            </a:r>
            <a:r>
              <a:rPr lang="en-US" sz="2800" kern="0" dirty="0">
                <a:solidFill>
                  <a:schemeClr val="bg1"/>
                </a:solidFill>
                <a:effectLst/>
                <a:latin typeface="Amasis MT Pro" panose="02040504050005020304" pitchFamily="18" charset="0"/>
                <a:ea typeface="Calibri" panose="020F0502020204030204" pitchFamily="34" charset="0"/>
              </a:rPr>
              <a:t>bring to light Kenyan farmers’ perspectives on: </a:t>
            </a:r>
            <a:r>
              <a:rPr lang="en-US" sz="2800" kern="0" dirty="0">
                <a:solidFill>
                  <a:schemeClr val="bg1"/>
                </a:solidFill>
                <a:latin typeface="Amasis MT Pro" panose="02040504050005020304" pitchFamily="18" charset="0"/>
                <a:ea typeface="Calibri" panose="020F0502020204030204" pitchFamily="34" charset="0"/>
              </a:rPr>
              <a:t>H</a:t>
            </a:r>
            <a:r>
              <a:rPr lang="en-US" sz="2800" kern="0" dirty="0">
                <a:solidFill>
                  <a:schemeClr val="bg1"/>
                </a:solidFill>
                <a:effectLst/>
                <a:latin typeface="Amasis MT Pro" panose="02040504050005020304" pitchFamily="18" charset="0"/>
                <a:ea typeface="Calibri" panose="020F0502020204030204" pitchFamily="34" charset="0"/>
              </a:rPr>
              <a:t>ow governments should spend its resources to help them cope with the impact of the recent crises that have contributed to high domestic prices of fertilizer and food</a:t>
            </a:r>
          </a:p>
          <a:p>
            <a:r>
              <a:rPr lang="en-US" sz="2800" kern="0" dirty="0">
                <a:solidFill>
                  <a:schemeClr val="bg1"/>
                </a:solidFill>
                <a:latin typeface="Amasis MT Pro" panose="02040504050005020304" pitchFamily="18" charset="0"/>
                <a:ea typeface="Calibri" panose="020F0502020204030204" pitchFamily="34" charset="0"/>
              </a:rPr>
              <a:t>T</a:t>
            </a:r>
            <a:r>
              <a:rPr lang="en-US" sz="2800" kern="0" dirty="0">
                <a:solidFill>
                  <a:schemeClr val="bg1"/>
                </a:solidFill>
                <a:effectLst/>
                <a:latin typeface="Amasis MT Pro" panose="02040504050005020304" pitchFamily="18" charset="0"/>
                <a:ea typeface="Calibri" panose="020F0502020204030204" pitchFamily="34" charset="0"/>
              </a:rPr>
              <a:t>o understand if these preferences differ in times of high price shocks vs. times of normal prices</a:t>
            </a:r>
            <a:endParaRPr lang="en-US" sz="2800" dirty="0">
              <a:solidFill>
                <a:schemeClr val="bg1"/>
              </a:solidFill>
              <a:latin typeface="Amasis MT Pro" panose="02040504050005020304" pitchFamily="18" charset="0"/>
            </a:endParaRPr>
          </a:p>
          <a:p>
            <a:endParaRPr lang="en-US" sz="2800" kern="0" dirty="0">
              <a:solidFill>
                <a:schemeClr val="bg1"/>
              </a:solidFill>
              <a:effectLst/>
              <a:latin typeface="Amasis MT Pro" panose="02040504050005020304" pitchFamily="18" charset="0"/>
              <a:ea typeface="Calibri" panose="020F0502020204030204" pitchFamily="34" charset="0"/>
            </a:endParaRPr>
          </a:p>
          <a:p>
            <a:endParaRPr lang="en-US" sz="2800" kern="0" dirty="0">
              <a:solidFill>
                <a:schemeClr val="bg1"/>
              </a:solidFill>
              <a:latin typeface="Amasis MT Pro" panose="02040504050005020304" pitchFamily="18" charset="0"/>
              <a:ea typeface="Calibri" panose="020F0502020204030204" pitchFamily="34" charset="0"/>
            </a:endParaRPr>
          </a:p>
        </p:txBody>
      </p:sp>
    </p:spTree>
    <p:extLst>
      <p:ext uri="{BB962C8B-B14F-4D97-AF65-F5344CB8AC3E}">
        <p14:creationId xmlns:p14="http://schemas.microsoft.com/office/powerpoint/2010/main" val="105178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6C45-CC06-AD24-3807-D1B203478435}"/>
              </a:ext>
            </a:extLst>
          </p:cNvPr>
          <p:cNvSpPr>
            <a:spLocks noGrp="1"/>
          </p:cNvSpPr>
          <p:nvPr>
            <p:ph type="title"/>
          </p:nvPr>
        </p:nvSpPr>
        <p:spPr/>
        <p:txBody>
          <a:bodyPr/>
          <a:lstStyle/>
          <a:p>
            <a:r>
              <a:rPr lang="en-US" dirty="0">
                <a:solidFill>
                  <a:schemeClr val="tx1"/>
                </a:solidFill>
              </a:rPr>
              <a:t>Hypotheses</a:t>
            </a:r>
          </a:p>
        </p:txBody>
      </p:sp>
      <p:sp>
        <p:nvSpPr>
          <p:cNvPr id="4" name="Content Placeholder 3">
            <a:extLst>
              <a:ext uri="{FF2B5EF4-FFF2-40B4-BE49-F238E27FC236}">
                <a16:creationId xmlns:a16="http://schemas.microsoft.com/office/drawing/2014/main" id="{35437FD0-7B7E-D0EA-9AA4-F0A73FEFC62D}"/>
              </a:ext>
            </a:extLst>
          </p:cNvPr>
          <p:cNvSpPr>
            <a:spLocks noGrp="1"/>
          </p:cNvSpPr>
          <p:nvPr>
            <p:ph sz="quarter" idx="15"/>
          </p:nvPr>
        </p:nvSpPr>
        <p:spPr>
          <a:xfrm>
            <a:off x="594360" y="2479628"/>
            <a:ext cx="9778365" cy="3756359"/>
          </a:xfrm>
        </p:spPr>
        <p:txBody>
          <a:bodyPr>
            <a:normAutofit/>
          </a:bodyPr>
          <a:lstStyle/>
          <a:p>
            <a:pPr marL="342900" indent="-342900">
              <a:buAutoNum type="arabicParenR"/>
            </a:pPr>
            <a:r>
              <a:rPr lang="en-US" sz="2400" kern="0" dirty="0">
                <a:latin typeface="Amasis MT Pro" panose="02040504050005020304" pitchFamily="18" charset="0"/>
                <a:ea typeface="Calibri" panose="020F0502020204030204" pitchFamily="34" charset="0"/>
              </a:rPr>
              <a:t>F</a:t>
            </a:r>
            <a:r>
              <a:rPr lang="en-US" sz="2400" kern="0" dirty="0">
                <a:effectLst/>
                <a:latin typeface="Amasis MT Pro" panose="02040504050005020304" pitchFamily="18" charset="0"/>
                <a:ea typeface="Calibri" panose="020F0502020204030204" pitchFamily="34" charset="0"/>
              </a:rPr>
              <a:t>armers’ ordinal preference ranking for how government should spend its budgetary resources in times of crisis are different from how the budget should be spent in normal times</a:t>
            </a:r>
          </a:p>
          <a:p>
            <a:pPr marL="342900" indent="-342900">
              <a:buAutoNum type="arabicParenR"/>
            </a:pPr>
            <a:r>
              <a:rPr lang="en-US" sz="2400" kern="0" dirty="0">
                <a:latin typeface="Amasis MT Pro" panose="02040504050005020304" pitchFamily="18" charset="0"/>
                <a:ea typeface="Calibri" panose="020F0502020204030204" pitchFamily="34" charset="0"/>
              </a:rPr>
              <a:t>P</a:t>
            </a:r>
            <a:r>
              <a:rPr lang="en-US" sz="2400" kern="0" dirty="0">
                <a:effectLst/>
                <a:latin typeface="Amasis MT Pro" panose="02040504050005020304" pitchFamily="18" charset="0"/>
                <a:ea typeface="Calibri" panose="020F0502020204030204" pitchFamily="34" charset="0"/>
              </a:rPr>
              <a:t>olicies directly benefiting individual farmers, such as subsidies and cash transfers, would rank higher in farmers’ policy preferences during crises</a:t>
            </a:r>
            <a:endParaRPr lang="en-US" sz="2800" dirty="0">
              <a:latin typeface="Amasis MT Pro" panose="02040504050005020304" pitchFamily="18" charset="0"/>
            </a:endParaRPr>
          </a:p>
        </p:txBody>
      </p:sp>
      <p:pic>
        <p:nvPicPr>
          <p:cNvPr id="6" name="Picture 5" descr="A red and white sign&#10;&#10;Description automatically generated">
            <a:extLst>
              <a:ext uri="{FF2B5EF4-FFF2-40B4-BE49-F238E27FC236}">
                <a16:creationId xmlns:a16="http://schemas.microsoft.com/office/drawing/2014/main" id="{0B73B382-58C4-DAC0-2712-DB1A2DD37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34" y="5029200"/>
            <a:ext cx="2505075" cy="1828800"/>
          </a:xfrm>
          <a:prstGeom prst="rect">
            <a:avLst/>
          </a:prstGeom>
        </p:spPr>
      </p:pic>
      <p:sp>
        <p:nvSpPr>
          <p:cNvPr id="8" name="TextBox 7">
            <a:extLst>
              <a:ext uri="{FF2B5EF4-FFF2-40B4-BE49-F238E27FC236}">
                <a16:creationId xmlns:a16="http://schemas.microsoft.com/office/drawing/2014/main" id="{96F8E6F1-11B2-4DD0-4CA2-E48760B8B58A}"/>
              </a:ext>
            </a:extLst>
          </p:cNvPr>
          <p:cNvSpPr txBox="1"/>
          <p:nvPr/>
        </p:nvSpPr>
        <p:spPr>
          <a:xfrm>
            <a:off x="3754855" y="5651212"/>
            <a:ext cx="7433711" cy="584775"/>
          </a:xfrm>
          <a:prstGeom prst="rect">
            <a:avLst/>
          </a:prstGeom>
          <a:noFill/>
        </p:spPr>
        <p:txBody>
          <a:bodyPr wrap="square">
            <a:spAutoFit/>
          </a:bodyPr>
          <a:lstStyle/>
          <a:p>
            <a:r>
              <a:rPr lang="en-US" sz="3200" b="1" dirty="0">
                <a:solidFill>
                  <a:schemeClr val="accent5">
                    <a:lumMod val="75000"/>
                  </a:schemeClr>
                </a:solidFill>
                <a:latin typeface="Amasis MT Pro" panose="02040504050005020304" pitchFamily="18" charset="0"/>
              </a:rPr>
              <a:t>We reject both these hypotheses</a:t>
            </a:r>
          </a:p>
        </p:txBody>
      </p:sp>
    </p:spTree>
    <p:extLst>
      <p:ext uri="{BB962C8B-B14F-4D97-AF65-F5344CB8AC3E}">
        <p14:creationId xmlns:p14="http://schemas.microsoft.com/office/powerpoint/2010/main" val="169214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AE86755-6E44-E39A-884F-8CD02BB3C569}"/>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Data and Method</a:t>
            </a:r>
          </a:p>
        </p:txBody>
      </p:sp>
      <p:pic>
        <p:nvPicPr>
          <p:cNvPr id="45" name="Graphic 44" descr="Bar chart">
            <a:extLst>
              <a:ext uri="{FF2B5EF4-FFF2-40B4-BE49-F238E27FC236}">
                <a16:creationId xmlns:a16="http://schemas.microsoft.com/office/drawing/2014/main" id="{51EB5C64-8E3F-8A79-A385-9FD2B8E6E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52" name="Group 5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53" name="Freeform: Shape 5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5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94761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AB6D40A-2A0A-AF3D-8CF7-3ECD37765637}"/>
              </a:ext>
            </a:extLst>
          </p:cNvPr>
          <p:cNvSpPr>
            <a:spLocks noGrp="1"/>
          </p:cNvSpPr>
          <p:nvPr>
            <p:ph type="title"/>
          </p:nvPr>
        </p:nvSpPr>
        <p:spPr/>
        <p:txBody>
          <a:bodyPr anchor="b">
            <a:normAutofit/>
          </a:bodyPr>
          <a:lstStyle/>
          <a:p>
            <a:r>
              <a:rPr lang="en-US">
                <a:solidFill>
                  <a:schemeClr val="tx1"/>
                </a:solidFill>
              </a:rPr>
              <a:t>Data and Method</a:t>
            </a:r>
            <a:endParaRPr lang="en-US" dirty="0">
              <a:solidFill>
                <a:schemeClr val="tx1"/>
              </a:solidFill>
            </a:endParaRPr>
          </a:p>
        </p:txBody>
      </p:sp>
      <p:sp>
        <p:nvSpPr>
          <p:cNvPr id="14" name="Content Placeholder 2">
            <a:extLst>
              <a:ext uri="{FF2B5EF4-FFF2-40B4-BE49-F238E27FC236}">
                <a16:creationId xmlns:a16="http://schemas.microsoft.com/office/drawing/2014/main" id="{D395C634-114E-158E-FD65-B7493CA2937D}"/>
              </a:ext>
            </a:extLst>
          </p:cNvPr>
          <p:cNvSpPr>
            <a:spLocks noGrp="1"/>
          </p:cNvSpPr>
          <p:nvPr>
            <p:ph sz="quarter" idx="14"/>
          </p:nvPr>
        </p:nvSpPr>
        <p:spPr>
          <a:xfrm>
            <a:off x="176153" y="1021506"/>
            <a:ext cx="7680416" cy="4162925"/>
          </a:xfrm>
        </p:spPr>
        <p:txBody>
          <a:bodyPr>
            <a:noAutofit/>
          </a:bodyPr>
          <a:lstStyle/>
          <a:p>
            <a:pPr marL="342900" indent="-342900">
              <a:buFont typeface="Arial" panose="020B0604020202020204" pitchFamily="34" charset="0"/>
              <a:buChar char="•"/>
            </a:pPr>
            <a:r>
              <a:rPr lang="en-US" sz="3200" dirty="0">
                <a:latin typeface="Amasis MT Pro" panose="02040504050005020304" pitchFamily="18" charset="0"/>
              </a:rPr>
              <a:t>We use a hypothetical Best-Worst Scaling (BWS) experiment </a:t>
            </a:r>
            <a:r>
              <a:rPr lang="en-US" kern="0" dirty="0">
                <a:effectLst/>
                <a:latin typeface="Times New Roman" panose="02020603050405020304" pitchFamily="18" charset="0"/>
                <a:ea typeface="Calibri" panose="020F0502020204030204" pitchFamily="34" charset="0"/>
              </a:rPr>
              <a:t>(Finn and Louviere, 1992, </a:t>
            </a:r>
            <a:r>
              <a:rPr lang="en-US" kern="0" dirty="0">
                <a:effectLst/>
                <a:latin typeface="Times New Roman" panose="02020603050405020304" pitchFamily="18" charset="0"/>
                <a:ea typeface="DengXian" panose="02010600030101010101" pitchFamily="2" charset="-122"/>
              </a:rPr>
              <a:t>Flynn and Marley, 2014; </a:t>
            </a:r>
            <a:r>
              <a:rPr lang="en-US" kern="0" dirty="0">
                <a:effectLst/>
                <a:latin typeface="Times New Roman" panose="02020603050405020304" pitchFamily="18" charset="0"/>
                <a:ea typeface="Calibri" panose="020F0502020204030204" pitchFamily="34" charset="0"/>
              </a:rPr>
              <a:t>Lusk and </a:t>
            </a:r>
            <a:r>
              <a:rPr lang="en-US" kern="0" dirty="0" err="1">
                <a:effectLst/>
                <a:latin typeface="Times New Roman" panose="02020603050405020304" pitchFamily="18" charset="0"/>
                <a:ea typeface="Calibri" panose="020F0502020204030204" pitchFamily="34" charset="0"/>
              </a:rPr>
              <a:t>Briggeman</a:t>
            </a:r>
            <a:r>
              <a:rPr lang="en-US" kern="0" dirty="0">
                <a:effectLst/>
                <a:latin typeface="Times New Roman" panose="02020603050405020304" pitchFamily="18" charset="0"/>
                <a:ea typeface="Calibri" panose="020F0502020204030204" pitchFamily="34" charset="0"/>
              </a:rPr>
              <a:t>, 2009; Maredia et al., 2022)</a:t>
            </a:r>
            <a:endParaRPr lang="en-US" sz="3200" dirty="0">
              <a:latin typeface="Amasis MT Pro" panose="02040504050005020304" pitchFamily="18" charset="0"/>
            </a:endParaRPr>
          </a:p>
          <a:p>
            <a:pPr marL="342900" indent="-342900">
              <a:buFont typeface="Arial" panose="020B0604020202020204" pitchFamily="34" charset="0"/>
              <a:buChar char="•"/>
            </a:pPr>
            <a:r>
              <a:rPr lang="en-US" sz="3200" kern="0" dirty="0">
                <a:latin typeface="Amasis MT Pro" panose="02040504050005020304" pitchFamily="18" charset="0"/>
                <a:ea typeface="Calibri" panose="020F0502020204030204" pitchFamily="34" charset="0"/>
              </a:rPr>
              <a:t>Data collected through a </a:t>
            </a:r>
            <a:r>
              <a:rPr lang="en-US" sz="3200" kern="0" dirty="0">
                <a:effectLst/>
                <a:latin typeface="Amasis MT Pro" panose="02040504050005020304" pitchFamily="18" charset="0"/>
                <a:ea typeface="Calibri" panose="020F0502020204030204" pitchFamily="34" charset="0"/>
              </a:rPr>
              <a:t>phone survey conducted between September and October 2023</a:t>
            </a:r>
          </a:p>
          <a:p>
            <a:pPr marL="342900" indent="-342900">
              <a:buFont typeface="Arial" panose="020B0604020202020204" pitchFamily="34" charset="0"/>
              <a:buChar char="•"/>
            </a:pPr>
            <a:r>
              <a:rPr lang="en-US" sz="3200" dirty="0">
                <a:latin typeface="Amasis MT Pro" panose="02040504050005020304" pitchFamily="18" charset="0"/>
              </a:rPr>
              <a:t>Sample consists of a random sample of 900 farmers representative of 38 counties in Kenya</a:t>
            </a:r>
            <a:endParaRPr lang="en-US" sz="3200" i="1" dirty="0">
              <a:latin typeface="Amasis MT Pro" panose="02040504050005020304" pitchFamily="18" charset="0"/>
            </a:endParaRPr>
          </a:p>
        </p:txBody>
      </p:sp>
    </p:spTree>
    <p:extLst>
      <p:ext uri="{BB962C8B-B14F-4D97-AF65-F5344CB8AC3E}">
        <p14:creationId xmlns:p14="http://schemas.microsoft.com/office/powerpoint/2010/main" val="203905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EDCD5-195F-F0E6-001D-531FF8DFD1F8}"/>
              </a:ext>
            </a:extLst>
          </p:cNvPr>
          <p:cNvSpPr>
            <a:spLocks noGrp="1"/>
          </p:cNvSpPr>
          <p:nvPr>
            <p:ph idx="1"/>
          </p:nvPr>
        </p:nvSpPr>
        <p:spPr>
          <a:xfrm>
            <a:off x="565445" y="1702082"/>
            <a:ext cx="6322967" cy="3698782"/>
          </a:xfrm>
        </p:spPr>
        <p:txBody>
          <a:bodyPr>
            <a:noAutofit/>
          </a:bodyPr>
          <a:lstStyle/>
          <a:p>
            <a:pPr>
              <a:spcAft>
                <a:spcPts val="800"/>
              </a:spcAft>
              <a:buClr>
                <a:srgbClr val="14471E"/>
              </a:buClr>
            </a:pPr>
            <a:r>
              <a:rPr lang="en-US" kern="0" dirty="0">
                <a:latin typeface="Arial" panose="020B0604020202020204" pitchFamily="34" charset="0"/>
                <a:cs typeface="Arial" panose="020B0604020202020204" pitchFamily="34" charset="0"/>
                <a:sym typeface="Wingdings" pitchFamily="2" charset="2"/>
              </a:rPr>
              <a:t>Under-nutrition is declining but remains alarmingly high</a:t>
            </a:r>
          </a:p>
          <a:p>
            <a:pPr>
              <a:spcAft>
                <a:spcPts val="800"/>
              </a:spcAft>
              <a:buClr>
                <a:srgbClr val="14471E"/>
              </a:buClr>
            </a:pPr>
            <a:r>
              <a:rPr lang="en-US" dirty="0">
                <a:solidFill>
                  <a:schemeClr val="tx2"/>
                </a:solidFill>
                <a:latin typeface="Arial" panose="020B0604020202020204" pitchFamily="34" charset="0"/>
                <a:cs typeface="Arial" panose="020B0604020202020204" pitchFamily="34" charset="0"/>
              </a:rPr>
              <a:t>The nature of the problem is changing</a:t>
            </a:r>
          </a:p>
          <a:p>
            <a:pPr>
              <a:spcAft>
                <a:spcPts val="800"/>
              </a:spcAft>
              <a:buClr>
                <a:srgbClr val="14471E"/>
              </a:buClr>
            </a:pPr>
            <a:r>
              <a:rPr lang="en-US" dirty="0">
                <a:solidFill>
                  <a:schemeClr val="tx2"/>
                </a:solidFill>
                <a:latin typeface="Arial" panose="020B0604020202020204" pitchFamily="34" charset="0"/>
                <a:cs typeface="Arial" panose="020B0604020202020204" pitchFamily="34" charset="0"/>
              </a:rPr>
              <a:t>Strategies to fight malnutrition have to be adjusted</a:t>
            </a:r>
          </a:p>
          <a:p>
            <a:pPr marL="0" indent="0">
              <a:spcAft>
                <a:spcPts val="800"/>
              </a:spcAft>
              <a:buClr>
                <a:srgbClr val="14471E"/>
              </a:buClr>
              <a:buNone/>
            </a:pPr>
            <a:endParaRPr lang="en-US" kern="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6C25AFB-3CE0-FB40-5FDB-D1C23DFCB57F}"/>
              </a:ext>
            </a:extLst>
          </p:cNvPr>
          <p:cNvSpPr>
            <a:spLocks noGrp="1"/>
          </p:cNvSpPr>
          <p:nvPr>
            <p:ph type="sldNum" sz="quarter" idx="12"/>
          </p:nvPr>
        </p:nvSpPr>
        <p:spPr/>
        <p:txBody>
          <a:bodyPr/>
          <a:lstStyle/>
          <a:p>
            <a:fld id="{FC0636EF-1E8A-4064-8053-8FE39D1111A6}" type="slidenum">
              <a:rPr lang="en-US" smtClean="0"/>
              <a:t>5</a:t>
            </a:fld>
            <a:endParaRPr lang="en-US"/>
          </a:p>
        </p:txBody>
      </p:sp>
      <p:sp>
        <p:nvSpPr>
          <p:cNvPr id="4" name="Rectangle 3">
            <a:extLst>
              <a:ext uri="{FF2B5EF4-FFF2-40B4-BE49-F238E27FC236}">
                <a16:creationId xmlns:a16="http://schemas.microsoft.com/office/drawing/2014/main" id="{AE014F41-ABFB-9F58-AEC1-D5417103F54C}"/>
              </a:ext>
            </a:extLst>
          </p:cNvPr>
          <p:cNvSpPr/>
          <p:nvPr/>
        </p:nvSpPr>
        <p:spPr>
          <a:xfrm>
            <a:off x="0" y="1"/>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00" b="1" dirty="0">
                <a:latin typeface="+mj-lt"/>
              </a:rPr>
              <a:t>  Context (cont’d)</a:t>
            </a:r>
          </a:p>
        </p:txBody>
      </p:sp>
      <p:graphicFrame>
        <p:nvGraphicFramePr>
          <p:cNvPr id="5" name="Content Placeholder 7">
            <a:extLst>
              <a:ext uri="{FF2B5EF4-FFF2-40B4-BE49-F238E27FC236}">
                <a16:creationId xmlns:a16="http://schemas.microsoft.com/office/drawing/2014/main" id="{49733465-2777-5199-A2CD-DEB69FAC8A0B}"/>
              </a:ext>
            </a:extLst>
          </p:cNvPr>
          <p:cNvGraphicFramePr>
            <a:graphicFrameLocks/>
          </p:cNvGraphicFramePr>
          <p:nvPr>
            <p:extLst>
              <p:ext uri="{D42A27DB-BD31-4B8C-83A1-F6EECF244321}">
                <p14:modId xmlns:p14="http://schemas.microsoft.com/office/powerpoint/2010/main" val="2096989790"/>
              </p:ext>
            </p:extLst>
          </p:nvPr>
        </p:nvGraphicFramePr>
        <p:xfrm>
          <a:off x="7063876" y="1453836"/>
          <a:ext cx="4001586" cy="4002312"/>
        </p:xfrm>
        <a:graphic>
          <a:graphicData uri="http://schemas.openxmlformats.org/drawingml/2006/table">
            <a:tbl>
              <a:tblPr/>
              <a:tblGrid>
                <a:gridCol w="3381531">
                  <a:extLst>
                    <a:ext uri="{9D8B030D-6E8A-4147-A177-3AD203B41FA5}">
                      <a16:colId xmlns:a16="http://schemas.microsoft.com/office/drawing/2014/main" val="596763031"/>
                    </a:ext>
                  </a:extLst>
                </a:gridCol>
                <a:gridCol w="620055">
                  <a:extLst>
                    <a:ext uri="{9D8B030D-6E8A-4147-A177-3AD203B41FA5}">
                      <a16:colId xmlns:a16="http://schemas.microsoft.com/office/drawing/2014/main" val="1059464630"/>
                    </a:ext>
                  </a:extLst>
                </a:gridCol>
              </a:tblGrid>
              <a:tr h="396666">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en-US" sz="1800" b="1" i="0" u="none" strike="noStrike" dirty="0">
                          <a:solidFill>
                            <a:schemeClr val="tx1"/>
                          </a:solidFill>
                          <a:effectLst/>
                          <a:latin typeface="FUTURA MEDIUM" panose="020B0602020204020303" pitchFamily="34" charset="-79"/>
                          <a:cs typeface="FUTURA MEDIUM" panose="020B0602020204020303" pitchFamily="34" charset="-79"/>
                        </a:rPr>
                        <a:t>Nutrition Indicators for Kenya (2022)</a:t>
                      </a:r>
                    </a:p>
                  </a:txBody>
                  <a:tcPr marL="6985" marR="6985" marT="5773"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67C521"/>
                    </a:solid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dirty="0">
                          <a:solidFill>
                            <a:schemeClr val="tx1"/>
                          </a:solidFill>
                          <a:effectLst/>
                          <a:latin typeface="FUTURA MEDIUM" panose="020B0602020204020303" pitchFamily="34" charset="-79"/>
                          <a:cs typeface="FUTURA MEDIUM" panose="020B0602020204020303" pitchFamily="34" charset="-79"/>
                        </a:rPr>
                        <a:t>%</a:t>
                      </a:r>
                      <a:endParaRPr lang="en-US" sz="1800" b="1" i="0" u="none" strike="noStrike" dirty="0">
                        <a:solidFill>
                          <a:schemeClr val="tx1"/>
                        </a:solidFill>
                        <a:effectLst/>
                        <a:latin typeface="FUTURA MEDIUM" panose="020B0602020204020303" pitchFamily="34" charset="-79"/>
                        <a:cs typeface="FUTURA MEDIUM" panose="020B0602020204020303" pitchFamily="34" charset="-79"/>
                      </a:endParaRPr>
                    </a:p>
                  </a:txBody>
                  <a:tcPr marL="6985" marR="6985" marT="5773"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67C521"/>
                    </a:solidFill>
                  </a:tcPr>
                </a:tc>
                <a:extLst>
                  <a:ext uri="{0D108BD9-81ED-4DB2-BD59-A6C34878D82A}">
                    <a16:rowId xmlns:a16="http://schemas.microsoft.com/office/drawing/2014/main" val="1698929634"/>
                  </a:ext>
                </a:extLst>
              </a:tr>
              <a:tr h="396666">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en-US" sz="1800" b="1" u="none" strike="noStrike" dirty="0">
                          <a:solidFill>
                            <a:schemeClr val="tx1"/>
                          </a:solidFill>
                          <a:effectLst/>
                          <a:latin typeface="FUTURA LIGHT BT" panose="020B0402020204020303" pitchFamily="34" charset="0"/>
                        </a:rPr>
                        <a:t>Children (0-59 Months)</a:t>
                      </a:r>
                      <a:endParaRPr lang="en-US" sz="1800" b="1"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endParaRPr lang="en-US" sz="1800" b="1" i="0" u="none" strike="noStrike" dirty="0">
                        <a:solidFill>
                          <a:schemeClr val="tx1"/>
                        </a:solidFill>
                        <a:effectLs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89528224"/>
                  </a:ext>
                </a:extLst>
              </a:tr>
              <a:tr h="322574">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de-DE" sz="1800" u="none" strike="noStrike" dirty="0">
                          <a:solidFill>
                            <a:schemeClr val="tx1"/>
                          </a:solidFill>
                          <a:effectLst/>
                          <a:latin typeface="FUTURA LIGHT BT" panose="020B0402020204020303" pitchFamily="34" charset="0"/>
                        </a:rPr>
                        <a:t>Stunted</a:t>
                      </a:r>
                      <a:endParaRPr lang="de-DE" sz="1800" b="0"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r>
                        <a:rPr lang="de-DE" sz="1800" u="none" strike="noStrike" dirty="0">
                          <a:solidFill>
                            <a:schemeClr val="tx1"/>
                          </a:solidFill>
                          <a:effectLst/>
                          <a:latin typeface="FUTURA LIGHT BT" panose="020B0402020204020303" pitchFamily="34" charset="0"/>
                        </a:rPr>
                        <a:t>17.6</a:t>
                      </a:r>
                      <a:endParaRPr lang="de-DE" sz="1800" b="0" i="0" u="none" strike="noStrike" dirty="0">
                        <a:solidFill>
                          <a:schemeClr val="tx1"/>
                        </a:solidFill>
                        <a:effectLs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47575760"/>
                  </a:ext>
                </a:extLst>
              </a:tr>
              <a:tr h="322574">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de-DE" sz="1800" u="none" strike="noStrike" dirty="0">
                          <a:solidFill>
                            <a:schemeClr val="tx1"/>
                          </a:solidFill>
                          <a:effectLst/>
                          <a:latin typeface="FUTURA LIGHT BT" panose="020B0402020204020303" pitchFamily="34" charset="0"/>
                        </a:rPr>
                        <a:t>Underweight</a:t>
                      </a:r>
                      <a:endParaRPr lang="de-DE" sz="1800" b="0"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r>
                        <a:rPr lang="de-DE" sz="1800" u="none" strike="noStrike">
                          <a:solidFill>
                            <a:schemeClr val="tx1"/>
                          </a:solidFill>
                          <a:effectLst/>
                          <a:latin typeface="FUTURA LIGHT BT" panose="020B0402020204020303" pitchFamily="34" charset="0"/>
                        </a:rPr>
                        <a:t>10.1</a:t>
                      </a:r>
                      <a:endParaRPr lang="de-DE" sz="1800" b="0" i="0" u="none" strike="noStrike">
                        <a:solidFill>
                          <a:schemeClr val="tx1"/>
                        </a:solidFill>
                        <a:effectLs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44462512"/>
                  </a:ext>
                </a:extLst>
              </a:tr>
              <a:tr h="322574">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de-DE" sz="1800" u="none" strike="noStrike" dirty="0">
                          <a:solidFill>
                            <a:schemeClr val="tx1"/>
                          </a:solidFill>
                          <a:effectLst/>
                          <a:latin typeface="FUTURA LIGHT BT" panose="020B0402020204020303" pitchFamily="34" charset="0"/>
                        </a:rPr>
                        <a:t>Wasted</a:t>
                      </a:r>
                      <a:endParaRPr lang="de-DE" sz="1800" b="0"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r>
                        <a:rPr lang="de-DE" sz="1800" u="none" strike="noStrike">
                          <a:solidFill>
                            <a:schemeClr val="tx1"/>
                          </a:solidFill>
                          <a:effectLst/>
                          <a:latin typeface="FUTURA LIGHT BT" panose="020B0402020204020303" pitchFamily="34" charset="0"/>
                        </a:rPr>
                        <a:t>4.9</a:t>
                      </a:r>
                      <a:endParaRPr lang="de-DE" sz="1800" b="0" i="0" u="none" strike="noStrike">
                        <a:solidFill>
                          <a:schemeClr val="tx1"/>
                        </a:solidFill>
                        <a:effectLs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63334893"/>
                  </a:ext>
                </a:extLst>
              </a:tr>
              <a:tr h="315917">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en-US" sz="1800" b="1" u="none" strike="noStrike" dirty="0">
                          <a:solidFill>
                            <a:schemeClr val="tx1"/>
                          </a:solidFill>
                          <a:effectLst/>
                          <a:latin typeface="FUTURA LIGHT BT" panose="020B0402020204020303" pitchFamily="34" charset="0"/>
                        </a:rPr>
                        <a:t>Women (15-49 years)</a:t>
                      </a:r>
                      <a:endParaRPr lang="en-US" sz="1800" b="1"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endParaRPr lang="de-DE" sz="1800" b="1" i="0" u="none" strike="noStrike" dirty="0">
                        <a:solidFill>
                          <a:schemeClr val="tx1"/>
                        </a:solidFill>
                        <a:effectLs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59093009"/>
                  </a:ext>
                </a:extLst>
              </a:tr>
              <a:tr h="264036">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en-US" sz="1800" b="0" i="0" u="none" strike="noStrike" dirty="0">
                          <a:solidFill>
                            <a:schemeClr val="tx1"/>
                          </a:solidFill>
                          <a:effectLst/>
                          <a:latin typeface="FUTURA LIGHT BT" panose="020B0402020204020303" pitchFamily="34" charset="0"/>
                        </a:rPr>
                        <a:t>Iron deficiency</a:t>
                      </a:r>
                    </a:p>
                  </a:txBody>
                  <a:tcPr marL="6985" marR="6985" marT="5773"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r>
                        <a:rPr lang="en-US" sz="1800" b="0" i="0" u="none" strike="noStrike" dirty="0">
                          <a:solidFill>
                            <a:schemeClr val="tx1"/>
                          </a:solidFill>
                          <a:effectLst/>
                          <a:latin typeface="FUTURA LIGHT BT" panose="020B0402020204020303" pitchFamily="34" charset="0"/>
                        </a:rPr>
                        <a:t>26.0</a:t>
                      </a: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620683"/>
                  </a:ext>
                </a:extLst>
              </a:tr>
              <a:tr h="445687">
                <a:tc>
                  <a:txBody>
                    <a:bodyPr/>
                    <a:lstStyle/>
                    <a:p>
                      <a:pPr algn="l" fontAlgn="b"/>
                      <a:r>
                        <a:rPr lang="en-US" sz="1800" b="0" i="0" u="none" strike="noStrike" dirty="0">
                          <a:solidFill>
                            <a:schemeClr val="tx1"/>
                          </a:solidFill>
                          <a:effectLst/>
                          <a:latin typeface="FUTURA LIGHT BT" panose="020B0402020204020303" pitchFamily="34" charset="0"/>
                        </a:rPr>
                        <a:t>Anemic</a:t>
                      </a:r>
                    </a:p>
                  </a:txBody>
                  <a:tcPr marL="6985" marR="6985" marT="5773" marB="0">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chemeClr val="tx1"/>
                          </a:solidFill>
                          <a:effectLst/>
                          <a:latin typeface="FUTURA LIGHT BT" panose="020B0402020204020303" pitchFamily="34" charset="0"/>
                        </a:rPr>
                        <a:t>42.6</a:t>
                      </a: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3036016"/>
                  </a:ext>
                </a:extLst>
              </a:tr>
              <a:tr h="396666">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en-US" sz="1800" b="1" u="none" strike="noStrike" dirty="0">
                          <a:solidFill>
                            <a:schemeClr val="tx1"/>
                          </a:solidFill>
                          <a:effectLst/>
                          <a:latin typeface="FUTURA LIGHT BT" panose="020B0402020204020303" pitchFamily="34" charset="0"/>
                        </a:rPr>
                        <a:t>Population</a:t>
                      </a:r>
                      <a:endParaRPr lang="en-US" sz="1800" b="1"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endParaRPr lang="en-US" sz="1800" b="1" i="0" u="none" strike="noStrike" dirty="0">
                        <a:solidFill>
                          <a:schemeClr val="tx1"/>
                        </a:solidFill>
                        <a:effectLst/>
                        <a:latin typeface="FUTURA LIGHT BT" panose="020B0402020204020303" pitchFamily="34" charset="0"/>
                      </a:endParaRPr>
                    </a:p>
                  </a:txBody>
                  <a:tcPr marL="6985" marR="6985" marT="5773"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59002087"/>
                  </a:ext>
                </a:extLst>
              </a:tr>
              <a:tr h="322574">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de-DE" sz="1800" u="none" strike="noStrike" dirty="0">
                          <a:solidFill>
                            <a:schemeClr val="tx1"/>
                          </a:solidFill>
                          <a:effectLst/>
                          <a:latin typeface="FUTURA LIGHT BT" panose="020B0402020204020303" pitchFamily="34" charset="0"/>
                        </a:rPr>
                        <a:t>Undernourished</a:t>
                      </a:r>
                      <a:endParaRPr lang="de-DE" sz="1800" b="0"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r>
                        <a:rPr lang="de-DE" sz="1800" u="none" strike="noStrike" dirty="0">
                          <a:solidFill>
                            <a:schemeClr val="tx1"/>
                          </a:solidFill>
                          <a:effectLst/>
                          <a:latin typeface="FUTURA LIGHT BT" panose="020B0402020204020303" pitchFamily="34" charset="0"/>
                        </a:rPr>
                        <a:t>26.9</a:t>
                      </a:r>
                      <a:endParaRPr lang="de-DE" sz="1800" b="0" i="0" u="none" strike="noStrike" dirty="0">
                        <a:solidFill>
                          <a:schemeClr val="tx1"/>
                        </a:solidFill>
                        <a:effectLs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16717805"/>
                  </a:ext>
                </a:extLst>
              </a:tr>
              <a:tr h="322574">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l" fontAlgn="b"/>
                      <a:r>
                        <a:rPr lang="de-DE" sz="1800" u="none" strike="noStrike" dirty="0">
                          <a:solidFill>
                            <a:schemeClr val="tx1"/>
                          </a:solidFill>
                          <a:effectLst/>
                          <a:latin typeface="FUTURA LIGHT BT" panose="020B0402020204020303" pitchFamily="34" charset="0"/>
                        </a:rPr>
                        <a:t>Obese or overweight </a:t>
                      </a:r>
                      <a:endParaRPr lang="de-DE" sz="1800" b="0" i="0" u="none" strike="noStrike" dirty="0">
                        <a:solidFill>
                          <a:schemeClr val="tx1"/>
                        </a:solidFill>
                        <a:effectLst/>
                        <a:latin typeface="FUTURA LIGHT BT" panose="020B0402020204020303" pitchFamily="34" charset="0"/>
                      </a:endParaRPr>
                    </a:p>
                  </a:txBody>
                  <a:tcPr marL="6985" marR="6985" marT="5773"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panose="020F0502020204030204"/>
                        </a:defRPr>
                      </a:lvl1pPr>
                      <a:lvl2pPr marL="342900" algn="l" defTabSz="342900" rtl="0" eaLnBrk="1" latinLnBrk="0" hangingPunct="1">
                        <a:defRPr sz="1350" kern="1200">
                          <a:solidFill>
                            <a:schemeClr val="tx1"/>
                          </a:solidFill>
                          <a:latin typeface="Calibri" panose="020F0502020204030204"/>
                        </a:defRPr>
                      </a:lvl2pPr>
                      <a:lvl3pPr marL="685800" algn="l" defTabSz="342900" rtl="0" eaLnBrk="1" latinLnBrk="0" hangingPunct="1">
                        <a:defRPr sz="1350" kern="1200">
                          <a:solidFill>
                            <a:schemeClr val="tx1"/>
                          </a:solidFill>
                          <a:latin typeface="Calibri" panose="020F0502020204030204"/>
                        </a:defRPr>
                      </a:lvl3pPr>
                      <a:lvl4pPr marL="1028700" algn="l" defTabSz="342900" rtl="0" eaLnBrk="1" latinLnBrk="0" hangingPunct="1">
                        <a:defRPr sz="1350" kern="1200">
                          <a:solidFill>
                            <a:schemeClr val="tx1"/>
                          </a:solidFill>
                          <a:latin typeface="Calibri" panose="020F0502020204030204"/>
                        </a:defRPr>
                      </a:lvl4pPr>
                      <a:lvl5pPr marL="1371600" algn="l" defTabSz="342900" rtl="0" eaLnBrk="1" latinLnBrk="0" hangingPunct="1">
                        <a:defRPr sz="1350" kern="1200">
                          <a:solidFill>
                            <a:schemeClr val="tx1"/>
                          </a:solidFill>
                          <a:latin typeface="Calibri" panose="020F0502020204030204"/>
                        </a:defRPr>
                      </a:lvl5pPr>
                      <a:lvl6pPr marL="1714500" algn="l" defTabSz="342900" rtl="0" eaLnBrk="1" latinLnBrk="0" hangingPunct="1">
                        <a:defRPr sz="1350" kern="1200">
                          <a:solidFill>
                            <a:schemeClr val="tx1"/>
                          </a:solidFill>
                          <a:latin typeface="Calibri" panose="020F0502020204030204"/>
                        </a:defRPr>
                      </a:lvl6pPr>
                      <a:lvl7pPr marL="2057400" algn="l" defTabSz="342900" rtl="0" eaLnBrk="1" latinLnBrk="0" hangingPunct="1">
                        <a:defRPr sz="1350" kern="1200">
                          <a:solidFill>
                            <a:schemeClr val="tx1"/>
                          </a:solidFill>
                          <a:latin typeface="Calibri" panose="020F0502020204030204"/>
                        </a:defRPr>
                      </a:lvl7pPr>
                      <a:lvl8pPr marL="2400300" algn="l" defTabSz="342900" rtl="0" eaLnBrk="1" latinLnBrk="0" hangingPunct="1">
                        <a:defRPr sz="1350" kern="1200">
                          <a:solidFill>
                            <a:schemeClr val="tx1"/>
                          </a:solidFill>
                          <a:latin typeface="Calibri" panose="020F0502020204030204"/>
                        </a:defRPr>
                      </a:lvl8pPr>
                      <a:lvl9pPr marL="2743200" algn="l" defTabSz="342900" rtl="0" eaLnBrk="1" latinLnBrk="0" hangingPunct="1">
                        <a:defRPr sz="1350" kern="1200">
                          <a:solidFill>
                            <a:schemeClr val="tx1"/>
                          </a:solidFill>
                          <a:latin typeface="Calibri" panose="020F0502020204030204"/>
                        </a:defRPr>
                      </a:lvl9pPr>
                    </a:lstStyle>
                    <a:p>
                      <a:pPr algn="ctr" fontAlgn="b"/>
                      <a:r>
                        <a:rPr lang="de-DE" sz="1800" u="none" strike="noStrike" dirty="0">
                          <a:solidFill>
                            <a:schemeClr val="tx1"/>
                          </a:solidFill>
                          <a:effectLst/>
                          <a:highlight>
                            <a:srgbClr val="FFFF00"/>
                          </a:highlight>
                          <a:latin typeface="FUTURA LIGHT BT" panose="020B0402020204020303" pitchFamily="34" charset="0"/>
                        </a:rPr>
                        <a:t>31.8</a:t>
                      </a:r>
                      <a:endParaRPr lang="de-DE" sz="1800" b="0" i="0" u="none" strike="noStrike" dirty="0">
                        <a:solidFill>
                          <a:schemeClr val="tx1"/>
                        </a:solidFill>
                        <a:effectLst/>
                        <a:highlight>
                          <a:srgbClr val="FFFF00"/>
                        </a:highlight>
                        <a:latin typeface="FUTURA LIGHT BT" panose="020B0402020204020303" pitchFamily="34" charset="0"/>
                      </a:endParaRPr>
                    </a:p>
                  </a:txBody>
                  <a:tcPr marL="6985" marR="6985" marT="5773"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7673510"/>
                  </a:ext>
                </a:extLst>
              </a:tr>
            </a:tbl>
          </a:graphicData>
        </a:graphic>
      </p:graphicFrame>
      <p:sp>
        <p:nvSpPr>
          <p:cNvPr id="6" name="TextBox 5">
            <a:extLst>
              <a:ext uri="{FF2B5EF4-FFF2-40B4-BE49-F238E27FC236}">
                <a16:creationId xmlns:a16="http://schemas.microsoft.com/office/drawing/2014/main" id="{F5DF8FB9-3C29-3904-0837-C4C214FD25EF}"/>
              </a:ext>
            </a:extLst>
          </p:cNvPr>
          <p:cNvSpPr txBox="1"/>
          <p:nvPr/>
        </p:nvSpPr>
        <p:spPr>
          <a:xfrm>
            <a:off x="6983866" y="5536019"/>
            <a:ext cx="2766862" cy="338554"/>
          </a:xfrm>
          <a:prstGeom prst="rect">
            <a:avLst/>
          </a:prstGeom>
          <a:noFill/>
        </p:spPr>
        <p:txBody>
          <a:bodyPr wrap="square" rtlCol="0">
            <a:spAutoFit/>
          </a:bodyPr>
          <a:lstStyle/>
          <a:p>
            <a:r>
              <a:rPr lang="en-US" sz="1600" i="1" dirty="0">
                <a:solidFill>
                  <a:srgbClr val="595959"/>
                </a:solidFill>
                <a:latin typeface="FUTURA LIGHT BT" panose="020B0402020204020303" pitchFamily="34" charset="0"/>
              </a:rPr>
              <a:t>Source: KDHS, 2022</a:t>
            </a:r>
          </a:p>
        </p:txBody>
      </p:sp>
      <p:sp>
        <p:nvSpPr>
          <p:cNvPr id="8" name="TextBox 7">
            <a:extLst>
              <a:ext uri="{FF2B5EF4-FFF2-40B4-BE49-F238E27FC236}">
                <a16:creationId xmlns:a16="http://schemas.microsoft.com/office/drawing/2014/main" id="{F2F00986-2D84-1D47-E70F-C1F95A4631C5}"/>
              </a:ext>
            </a:extLst>
          </p:cNvPr>
          <p:cNvSpPr txBox="1"/>
          <p:nvPr/>
        </p:nvSpPr>
        <p:spPr>
          <a:xfrm>
            <a:off x="740909" y="4971355"/>
            <a:ext cx="5751331" cy="1384995"/>
          </a:xfrm>
          <a:prstGeom prst="rect">
            <a:avLst/>
          </a:prstGeom>
          <a:solidFill>
            <a:schemeClr val="accent6">
              <a:lumMod val="75000"/>
            </a:schemeClr>
          </a:solidFill>
        </p:spPr>
        <p:txBody>
          <a:bodyPr wrap="square">
            <a:spAutoFit/>
          </a:bodyPr>
          <a:lstStyle/>
          <a:p>
            <a:pPr algn="ctr">
              <a:spcAft>
                <a:spcPts val="800"/>
              </a:spcAft>
              <a:buClr>
                <a:srgbClr val="14471E"/>
              </a:buClr>
            </a:pPr>
            <a:r>
              <a:rPr lang="en-US" sz="2800" b="1" dirty="0">
                <a:solidFill>
                  <a:schemeClr val="bg1"/>
                </a:solidFill>
                <a:latin typeface="Arial" panose="020B0604020202020204" pitchFamily="34" charset="0"/>
                <a:cs typeface="Arial" panose="020B0604020202020204" pitchFamily="34" charset="0"/>
              </a:rPr>
              <a:t>Focus on diets has become more critical due to these factors</a:t>
            </a:r>
          </a:p>
        </p:txBody>
      </p:sp>
    </p:spTree>
    <p:extLst>
      <p:ext uri="{BB962C8B-B14F-4D97-AF65-F5344CB8AC3E}">
        <p14:creationId xmlns:p14="http://schemas.microsoft.com/office/powerpoint/2010/main" val="1125135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7973-D51D-8591-ED6A-4B980D68AF65}"/>
              </a:ext>
            </a:extLst>
          </p:cNvPr>
          <p:cNvSpPr>
            <a:spLocks noGrp="1"/>
          </p:cNvSpPr>
          <p:nvPr>
            <p:ph type="title"/>
          </p:nvPr>
        </p:nvSpPr>
        <p:spPr>
          <a:xfrm>
            <a:off x="594360" y="202400"/>
            <a:ext cx="10972800" cy="667395"/>
          </a:xfrm>
        </p:spPr>
        <p:txBody>
          <a:bodyPr anchor="b">
            <a:normAutofit/>
          </a:bodyPr>
          <a:lstStyle/>
          <a:p>
            <a:r>
              <a:rPr lang="en-US" dirty="0">
                <a:solidFill>
                  <a:schemeClr val="tx1"/>
                </a:solidFill>
              </a:rPr>
              <a:t>Policy options</a:t>
            </a:r>
          </a:p>
        </p:txBody>
      </p:sp>
      <p:graphicFrame>
        <p:nvGraphicFramePr>
          <p:cNvPr id="5" name="Table 4">
            <a:extLst>
              <a:ext uri="{FF2B5EF4-FFF2-40B4-BE49-F238E27FC236}">
                <a16:creationId xmlns:a16="http://schemas.microsoft.com/office/drawing/2014/main" id="{B5501C9C-554B-D766-1CEE-79FC2C105CFE}"/>
              </a:ext>
            </a:extLst>
          </p:cNvPr>
          <p:cNvGraphicFramePr>
            <a:graphicFrameLocks noGrp="1"/>
          </p:cNvGraphicFramePr>
          <p:nvPr>
            <p:extLst>
              <p:ext uri="{D42A27DB-BD31-4B8C-83A1-F6EECF244321}">
                <p14:modId xmlns:p14="http://schemas.microsoft.com/office/powerpoint/2010/main" val="508971949"/>
              </p:ext>
            </p:extLst>
          </p:nvPr>
        </p:nvGraphicFramePr>
        <p:xfrm>
          <a:off x="323851" y="869795"/>
          <a:ext cx="11396083" cy="5852160"/>
        </p:xfrm>
        <a:graphic>
          <a:graphicData uri="http://schemas.openxmlformats.org/drawingml/2006/table">
            <a:tbl>
              <a:tblPr firstRow="1" firstCol="1" bandRow="1">
                <a:tableStyleId>{0505E3EF-67EA-436B-97B2-0124C06EBD24}</a:tableStyleId>
              </a:tblPr>
              <a:tblGrid>
                <a:gridCol w="2123036">
                  <a:extLst>
                    <a:ext uri="{9D8B030D-6E8A-4147-A177-3AD203B41FA5}">
                      <a16:colId xmlns:a16="http://schemas.microsoft.com/office/drawing/2014/main" val="981815854"/>
                    </a:ext>
                  </a:extLst>
                </a:gridCol>
                <a:gridCol w="3277608">
                  <a:extLst>
                    <a:ext uri="{9D8B030D-6E8A-4147-A177-3AD203B41FA5}">
                      <a16:colId xmlns:a16="http://schemas.microsoft.com/office/drawing/2014/main" val="3865445204"/>
                    </a:ext>
                  </a:extLst>
                </a:gridCol>
                <a:gridCol w="5995439">
                  <a:extLst>
                    <a:ext uri="{9D8B030D-6E8A-4147-A177-3AD203B41FA5}">
                      <a16:colId xmlns:a16="http://schemas.microsoft.com/office/drawing/2014/main" val="607312812"/>
                    </a:ext>
                  </a:extLst>
                </a:gridCol>
              </a:tblGrid>
              <a:tr h="513741">
                <a:tc>
                  <a:txBody>
                    <a:bodyPr/>
                    <a:lstStyle/>
                    <a:p>
                      <a:pPr marL="0" marR="0">
                        <a:spcBef>
                          <a:spcPts val="0"/>
                        </a:spcBef>
                        <a:spcAft>
                          <a:spcPts val="0"/>
                        </a:spcAft>
                      </a:pPr>
                      <a:r>
                        <a:rPr lang="en-US" sz="2400" kern="100" dirty="0">
                          <a:solidFill>
                            <a:sysClr val="windowText" lastClr="000000"/>
                          </a:solidFill>
                          <a:effectLst/>
                        </a:rPr>
                        <a:t>Type of policy / program</a:t>
                      </a:r>
                      <a:endParaRPr lang="en-US" sz="2000" kern="100" dirty="0">
                        <a:solidFill>
                          <a:sysClr val="windowText" lastClr="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dirty="0">
                          <a:solidFill>
                            <a:sysClr val="windowText" lastClr="000000"/>
                          </a:solidFill>
                          <a:effectLst/>
                        </a:rPr>
                        <a:t>Option name</a:t>
                      </a:r>
                      <a:endParaRPr lang="en-US" sz="2000" kern="100" dirty="0">
                        <a:solidFill>
                          <a:sysClr val="windowText" lastClr="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dirty="0">
                          <a:solidFill>
                            <a:sysClr val="windowText" lastClr="000000"/>
                          </a:solidFill>
                          <a:effectLst/>
                        </a:rPr>
                        <a:t>Policy description (read to respondents)</a:t>
                      </a:r>
                      <a:endParaRPr lang="en-US" sz="2000" kern="100" dirty="0">
                        <a:solidFill>
                          <a:sysClr val="windowText" lastClr="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883853760"/>
                  </a:ext>
                </a:extLst>
              </a:tr>
              <a:tr h="513741">
                <a:tc>
                  <a:txBody>
                    <a:bodyPr/>
                    <a:lstStyle/>
                    <a:p>
                      <a:pPr marL="0" marR="0">
                        <a:spcBef>
                          <a:spcPts val="0"/>
                        </a:spcBef>
                        <a:spcAft>
                          <a:spcPts val="0"/>
                        </a:spcAft>
                      </a:pPr>
                      <a:r>
                        <a:rPr lang="en-US" sz="2400" kern="100" dirty="0">
                          <a:effectLst/>
                        </a:rPr>
                        <a:t>Social safety net</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lvl="0" indent="0">
                        <a:spcBef>
                          <a:spcPts val="0"/>
                        </a:spcBef>
                        <a:spcAft>
                          <a:spcPts val="0"/>
                        </a:spcAft>
                        <a:buFont typeface="+mj-lt"/>
                        <a:buNone/>
                      </a:pPr>
                      <a:r>
                        <a:rPr lang="en-US" sz="2400" kern="100" dirty="0">
                          <a:effectLst/>
                        </a:rPr>
                        <a:t>1. Cash transfers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a:effectLst/>
                        </a:rPr>
                        <a:t>Provide cash transfers of up to Ksh 2000 per month for up to 4 months</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3742204547"/>
                  </a:ext>
                </a:extLst>
              </a:tr>
              <a:tr h="277150">
                <a:tc rowSpan="3">
                  <a:txBody>
                    <a:bodyPr/>
                    <a:lstStyle/>
                    <a:p>
                      <a:pPr marL="0" marR="0">
                        <a:spcBef>
                          <a:spcPts val="0"/>
                        </a:spcBef>
                        <a:spcAft>
                          <a:spcPts val="0"/>
                        </a:spcAft>
                      </a:pPr>
                      <a:r>
                        <a:rPr lang="en-US" sz="2400" kern="100" dirty="0">
                          <a:effectLst/>
                        </a:rPr>
                        <a:t>Subsidies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lvl="0" indent="0">
                        <a:spcBef>
                          <a:spcPts val="0"/>
                        </a:spcBef>
                        <a:spcAft>
                          <a:spcPts val="0"/>
                        </a:spcAft>
                        <a:buFont typeface="+mj-lt"/>
                        <a:buNone/>
                      </a:pPr>
                      <a:r>
                        <a:rPr lang="en-US" sz="2400" kern="100" dirty="0">
                          <a:effectLst/>
                        </a:rPr>
                        <a:t>2. Farm input subsidies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a:effectLst/>
                        </a:rPr>
                        <a:t>Increase spending on farm input subsidies</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1017762806"/>
                  </a:ext>
                </a:extLst>
              </a:tr>
              <a:tr h="513741">
                <a:tc vMerge="1">
                  <a:txBody>
                    <a:bodyPr/>
                    <a:lstStyle/>
                    <a:p>
                      <a:endParaRPr lang="en-US"/>
                    </a:p>
                  </a:txBody>
                  <a:tcPr/>
                </a:tc>
                <a:tc>
                  <a:txBody>
                    <a:bodyPr/>
                    <a:lstStyle/>
                    <a:p>
                      <a:pPr marL="0" marR="0" lvl="0" indent="0">
                        <a:spcBef>
                          <a:spcPts val="0"/>
                        </a:spcBef>
                        <a:spcAft>
                          <a:spcPts val="0"/>
                        </a:spcAft>
                        <a:buFont typeface="+mj-lt"/>
                        <a:buNone/>
                      </a:pPr>
                      <a:r>
                        <a:rPr lang="en-US" sz="2400" kern="100" dirty="0">
                          <a:effectLst/>
                        </a:rPr>
                        <a:t>3. Crop &amp; livestock insurance</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a:effectLst/>
                        </a:rPr>
                        <a:t>Increase spending on subsidized crop and livestock insurance</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322155730"/>
                  </a:ext>
                </a:extLst>
              </a:tr>
              <a:tr h="513741">
                <a:tc vMerge="1">
                  <a:txBody>
                    <a:bodyPr/>
                    <a:lstStyle/>
                    <a:p>
                      <a:endParaRPr lang="en-US"/>
                    </a:p>
                  </a:txBody>
                  <a:tcPr/>
                </a:tc>
                <a:tc>
                  <a:txBody>
                    <a:bodyPr/>
                    <a:lstStyle/>
                    <a:p>
                      <a:pPr marL="0" marR="0" lvl="0" indent="0">
                        <a:spcBef>
                          <a:spcPts val="0"/>
                        </a:spcBef>
                        <a:spcAft>
                          <a:spcPts val="0"/>
                        </a:spcAft>
                        <a:buFont typeface="+mj-lt"/>
                        <a:buNone/>
                      </a:pPr>
                      <a:r>
                        <a:rPr lang="en-US" sz="2400" kern="100" dirty="0">
                          <a:effectLst/>
                        </a:rPr>
                        <a:t>4. Low interest loans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a:effectLst/>
                        </a:rPr>
                        <a:t>Provide short-term, low interest, unsecured loans </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1319659918"/>
                  </a:ext>
                </a:extLst>
              </a:tr>
              <a:tr h="750332">
                <a:tc rowSpan="3">
                  <a:txBody>
                    <a:bodyPr/>
                    <a:lstStyle/>
                    <a:p>
                      <a:pPr marL="0" marR="0">
                        <a:spcBef>
                          <a:spcPts val="0"/>
                        </a:spcBef>
                        <a:spcAft>
                          <a:spcPts val="0"/>
                        </a:spcAft>
                      </a:pPr>
                      <a:r>
                        <a:rPr lang="en-US" sz="2400" kern="100">
                          <a:effectLst/>
                        </a:rPr>
                        <a:t>Public good</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lvl="0" indent="0">
                        <a:spcBef>
                          <a:spcPts val="0"/>
                        </a:spcBef>
                        <a:spcAft>
                          <a:spcPts val="0"/>
                        </a:spcAft>
                        <a:buFont typeface="+mj-lt"/>
                        <a:buNone/>
                      </a:pPr>
                      <a:r>
                        <a:rPr lang="en-US" sz="2400" kern="100" dirty="0">
                          <a:effectLst/>
                        </a:rPr>
                        <a:t>5. Market opportunities &amp; price stability</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a:effectLst/>
                        </a:rPr>
                        <a:t>Increase spending on programs that create more market opportunities and price stability for farmers</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653958762"/>
                  </a:ext>
                </a:extLst>
              </a:tr>
              <a:tr h="277150">
                <a:tc vMerge="1">
                  <a:txBody>
                    <a:bodyPr/>
                    <a:lstStyle/>
                    <a:p>
                      <a:endParaRPr lang="en-US"/>
                    </a:p>
                  </a:txBody>
                  <a:tcPr/>
                </a:tc>
                <a:tc>
                  <a:txBody>
                    <a:bodyPr/>
                    <a:lstStyle/>
                    <a:p>
                      <a:pPr marL="0" marR="0" lvl="0" indent="0">
                        <a:spcBef>
                          <a:spcPts val="0"/>
                        </a:spcBef>
                        <a:spcAft>
                          <a:spcPts val="0"/>
                        </a:spcAft>
                        <a:buFont typeface="+mj-lt"/>
                        <a:buNone/>
                      </a:pPr>
                      <a:r>
                        <a:rPr lang="en-US" sz="2400" kern="100" dirty="0">
                          <a:effectLst/>
                        </a:rPr>
                        <a:t>6. Extension service</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a:effectLst/>
                        </a:rPr>
                        <a:t>Improve public agricultural extension service</a:t>
                      </a:r>
                      <a:endParaRPr lang="en-US"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60887418"/>
                  </a:ext>
                </a:extLst>
              </a:tr>
              <a:tr h="277150">
                <a:tc vMerge="1">
                  <a:txBody>
                    <a:bodyPr/>
                    <a:lstStyle/>
                    <a:p>
                      <a:endParaRPr lang="en-US"/>
                    </a:p>
                  </a:txBody>
                  <a:tcPr/>
                </a:tc>
                <a:tc>
                  <a:txBody>
                    <a:bodyPr/>
                    <a:lstStyle/>
                    <a:p>
                      <a:pPr marL="0" marR="0" lvl="0" indent="0">
                        <a:spcBef>
                          <a:spcPts val="0"/>
                        </a:spcBef>
                        <a:spcAft>
                          <a:spcPts val="0"/>
                        </a:spcAft>
                        <a:buFont typeface="+mj-lt"/>
                        <a:buNone/>
                      </a:pPr>
                      <a:r>
                        <a:rPr lang="en-US" sz="2400" kern="100" dirty="0">
                          <a:effectLst/>
                        </a:rPr>
                        <a:t>7. Roads &amp; bridges in rural areas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tc>
                  <a:txBody>
                    <a:bodyPr/>
                    <a:lstStyle/>
                    <a:p>
                      <a:pPr marL="0" marR="0">
                        <a:spcBef>
                          <a:spcPts val="0"/>
                        </a:spcBef>
                        <a:spcAft>
                          <a:spcPts val="0"/>
                        </a:spcAft>
                      </a:pPr>
                      <a:r>
                        <a:rPr lang="en-US" sz="2400" kern="100" dirty="0">
                          <a:effectLst/>
                        </a:rPr>
                        <a:t>Improve roads and bridges in rural areas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1643" marR="91643" marT="0" marB="0"/>
                </a:tc>
                <a:extLst>
                  <a:ext uri="{0D108BD9-81ED-4DB2-BD59-A6C34878D82A}">
                    <a16:rowId xmlns:a16="http://schemas.microsoft.com/office/drawing/2014/main" val="1724104478"/>
                  </a:ext>
                </a:extLst>
              </a:tr>
            </a:tbl>
          </a:graphicData>
        </a:graphic>
      </p:graphicFrame>
    </p:spTree>
    <p:extLst>
      <p:ext uri="{BB962C8B-B14F-4D97-AF65-F5344CB8AC3E}">
        <p14:creationId xmlns:p14="http://schemas.microsoft.com/office/powerpoint/2010/main" val="1840315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A933-35BA-A21B-5D0C-D4659D9E6E51}"/>
              </a:ext>
            </a:extLst>
          </p:cNvPr>
          <p:cNvSpPr>
            <a:spLocks noGrp="1"/>
          </p:cNvSpPr>
          <p:nvPr>
            <p:ph type="title"/>
          </p:nvPr>
        </p:nvSpPr>
        <p:spPr/>
        <p:txBody>
          <a:bodyPr/>
          <a:lstStyle/>
          <a:p>
            <a:r>
              <a:rPr lang="en-US" dirty="0">
                <a:solidFill>
                  <a:schemeClr val="tx1"/>
                </a:solidFill>
              </a:rPr>
              <a:t>BWS design</a:t>
            </a:r>
          </a:p>
        </p:txBody>
      </p:sp>
      <p:sp>
        <p:nvSpPr>
          <p:cNvPr id="3" name="Content Placeholder 2">
            <a:extLst>
              <a:ext uri="{FF2B5EF4-FFF2-40B4-BE49-F238E27FC236}">
                <a16:creationId xmlns:a16="http://schemas.microsoft.com/office/drawing/2014/main" id="{5DC435C5-9EF5-0199-A97E-4BB7F6ED41A8}"/>
              </a:ext>
            </a:extLst>
          </p:cNvPr>
          <p:cNvSpPr>
            <a:spLocks noGrp="1"/>
          </p:cNvSpPr>
          <p:nvPr>
            <p:ph sz="quarter" idx="15"/>
          </p:nvPr>
        </p:nvSpPr>
        <p:spPr>
          <a:xfrm>
            <a:off x="484216" y="2406517"/>
            <a:ext cx="10462826" cy="1134448"/>
          </a:xfrm>
        </p:spPr>
        <p:txBody>
          <a:bodyPr>
            <a:noAutofit/>
          </a:bodyPr>
          <a:lstStyle/>
          <a:p>
            <a:r>
              <a:rPr lang="en-US" sz="3200" kern="0" dirty="0">
                <a:latin typeface="Amasis MT Pro" panose="02040504050005020304" pitchFamily="18" charset="0"/>
                <a:ea typeface="Calibri" panose="020F0502020204030204" pitchFamily="34" charset="0"/>
                <a:cs typeface="Times New Roman" panose="02020603050405020304" pitchFamily="18" charset="0"/>
              </a:rPr>
              <a:t>S</a:t>
            </a:r>
            <a:r>
              <a:rPr lang="en-US" sz="3200" kern="0" dirty="0">
                <a:effectLst/>
                <a:latin typeface="Amasis MT Pro" panose="02040504050005020304" pitchFamily="18" charset="0"/>
                <a:ea typeface="Calibri" panose="020F0502020204030204" pitchFamily="34" charset="0"/>
                <a:cs typeface="Times New Roman" panose="02020603050405020304" pitchFamily="18" charset="0"/>
              </a:rPr>
              <a:t>ample was randomized into two </a:t>
            </a:r>
            <a:r>
              <a:rPr lang="en-US" sz="3200" kern="0" dirty="0">
                <a:latin typeface="Amasis MT Pro" panose="02040504050005020304" pitchFamily="18" charset="0"/>
                <a:ea typeface="Calibri" panose="020F0502020204030204" pitchFamily="34" charset="0"/>
                <a:cs typeface="Times New Roman" panose="02020603050405020304" pitchFamily="18" charset="0"/>
              </a:rPr>
              <a:t>Module assignments, which </a:t>
            </a:r>
            <a:r>
              <a:rPr lang="en-US" sz="3200" kern="0" dirty="0">
                <a:effectLst/>
                <a:latin typeface="Amasis MT Pro" panose="02040504050005020304" pitchFamily="18" charset="0"/>
                <a:ea typeface="Calibri" panose="020F0502020204030204" pitchFamily="34" charset="0"/>
                <a:cs typeface="Times New Roman" panose="02020603050405020304" pitchFamily="18" charset="0"/>
              </a:rPr>
              <a:t>differ in the framing of the scenario</a:t>
            </a:r>
          </a:p>
        </p:txBody>
      </p:sp>
      <p:sp>
        <p:nvSpPr>
          <p:cNvPr id="6" name="TextBox 5">
            <a:extLst>
              <a:ext uri="{FF2B5EF4-FFF2-40B4-BE49-F238E27FC236}">
                <a16:creationId xmlns:a16="http://schemas.microsoft.com/office/drawing/2014/main" id="{71DF48A2-0A4F-45A4-74FF-0CB7B43186B4}"/>
              </a:ext>
            </a:extLst>
          </p:cNvPr>
          <p:cNvSpPr txBox="1"/>
          <p:nvPr/>
        </p:nvSpPr>
        <p:spPr>
          <a:xfrm>
            <a:off x="484216" y="3884259"/>
            <a:ext cx="5618597" cy="2246769"/>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kern="0" dirty="0">
                <a:solidFill>
                  <a:schemeClr val="tx1"/>
                </a:solidFill>
                <a:effectLst/>
                <a:latin typeface="Amasis MT Pro" panose="02040504050005020304" pitchFamily="18" charset="0"/>
                <a:ea typeface="Calibri" panose="020F0502020204030204" pitchFamily="34" charset="0"/>
              </a:rPr>
              <a:t>Module </a:t>
            </a:r>
            <a:r>
              <a:rPr lang="en-US" sz="2800" b="1" kern="0" dirty="0">
                <a:solidFill>
                  <a:schemeClr val="tx1"/>
                </a:solidFill>
                <a:latin typeface="Amasis MT Pro" panose="02040504050005020304" pitchFamily="18" charset="0"/>
                <a:ea typeface="Calibri" panose="020F0502020204030204" pitchFamily="34" charset="0"/>
              </a:rPr>
              <a:t>X: </a:t>
            </a:r>
            <a:r>
              <a:rPr lang="en-US" sz="2800" b="1" kern="0" dirty="0">
                <a:solidFill>
                  <a:schemeClr val="tx1"/>
                </a:solidFill>
                <a:effectLst/>
                <a:latin typeface="Amasis MT Pro" panose="02040504050005020304" pitchFamily="18" charset="0"/>
                <a:ea typeface="Calibri" panose="020F0502020204030204" pitchFamily="34" charset="0"/>
              </a:rPr>
              <a:t>“</a:t>
            </a:r>
            <a:r>
              <a:rPr lang="en-US" sz="2800" b="1" i="1" kern="0" dirty="0">
                <a:solidFill>
                  <a:schemeClr val="tx1"/>
                </a:solidFill>
                <a:effectLst/>
                <a:latin typeface="Amasis MT Pro" panose="02040504050005020304" pitchFamily="18" charset="0"/>
                <a:ea typeface="Times New Roman" panose="02020603050405020304" pitchFamily="18" charset="0"/>
              </a:rPr>
              <a:t>consider a situation where farmers are facing significantly higher than normal input and food prices similar to the last 12 months</a:t>
            </a:r>
            <a:r>
              <a:rPr lang="en-US" sz="2800" b="1" kern="0" dirty="0">
                <a:solidFill>
                  <a:schemeClr val="tx1"/>
                </a:solidFill>
                <a:effectLst/>
                <a:latin typeface="Amasis MT Pro" panose="02040504050005020304" pitchFamily="18" charset="0"/>
                <a:ea typeface="Times New Roman" panose="02020603050405020304" pitchFamily="18" charset="0"/>
              </a:rPr>
              <a:t>.”</a:t>
            </a:r>
            <a:endParaRPr lang="en-US" sz="2800" b="1" dirty="0">
              <a:solidFill>
                <a:schemeClr val="tx1"/>
              </a:solidFill>
              <a:latin typeface="Amasis MT Pro" panose="02040504050005020304" pitchFamily="18" charset="0"/>
            </a:endParaRPr>
          </a:p>
        </p:txBody>
      </p:sp>
      <p:sp>
        <p:nvSpPr>
          <p:cNvPr id="8" name="TextBox 7">
            <a:extLst>
              <a:ext uri="{FF2B5EF4-FFF2-40B4-BE49-F238E27FC236}">
                <a16:creationId xmlns:a16="http://schemas.microsoft.com/office/drawing/2014/main" id="{10A5CA80-6B53-DA1C-D511-DDD51CBB5D92}"/>
              </a:ext>
            </a:extLst>
          </p:cNvPr>
          <p:cNvSpPr txBox="1"/>
          <p:nvPr/>
        </p:nvSpPr>
        <p:spPr>
          <a:xfrm>
            <a:off x="6815470" y="3884259"/>
            <a:ext cx="4823194" cy="2246769"/>
          </a:xfrm>
          <a:prstGeom prst="rect">
            <a:avLst/>
          </a:prstGeom>
          <a:solidFill>
            <a:schemeClr val="accent6">
              <a:lumMod val="75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kern="0" dirty="0">
                <a:solidFill>
                  <a:schemeClr val="bg1"/>
                </a:solidFill>
                <a:effectLst/>
                <a:latin typeface="Amasis MT Pro" panose="02040504050005020304" pitchFamily="18" charset="0"/>
                <a:ea typeface="Calibri" panose="020F0502020204030204" pitchFamily="34" charset="0"/>
              </a:rPr>
              <a:t>Module Y</a:t>
            </a:r>
            <a:r>
              <a:rPr lang="en-US" sz="2800" b="1" kern="0" dirty="0">
                <a:solidFill>
                  <a:schemeClr val="bg1"/>
                </a:solidFill>
                <a:latin typeface="Amasis MT Pro" panose="02040504050005020304" pitchFamily="18" charset="0"/>
                <a:ea typeface="Calibri" panose="020F0502020204030204" pitchFamily="34" charset="0"/>
              </a:rPr>
              <a:t>: </a:t>
            </a:r>
            <a:r>
              <a:rPr lang="en-US" sz="2800" b="1" kern="0" dirty="0">
                <a:solidFill>
                  <a:schemeClr val="bg1"/>
                </a:solidFill>
                <a:effectLst/>
                <a:latin typeface="Amasis MT Pro" panose="02040504050005020304" pitchFamily="18" charset="0"/>
                <a:ea typeface="Calibri" panose="020F0502020204030204" pitchFamily="34" charset="0"/>
              </a:rPr>
              <a:t>“</a:t>
            </a:r>
            <a:r>
              <a:rPr lang="en-US" sz="2800" b="1" i="1" kern="0" dirty="0">
                <a:solidFill>
                  <a:schemeClr val="bg1"/>
                </a:solidFill>
                <a:effectLst/>
                <a:latin typeface="Amasis MT Pro" panose="02040504050005020304" pitchFamily="18" charset="0"/>
                <a:ea typeface="Times New Roman" panose="02020603050405020304" pitchFamily="18" charset="0"/>
              </a:rPr>
              <a:t>consider a situation where farmers are facing normal input and food prices </a:t>
            </a:r>
            <a:r>
              <a:rPr lang="en-US" sz="2800" b="1" i="1" kern="0" dirty="0">
                <a:solidFill>
                  <a:schemeClr val="bg1"/>
                </a:solidFill>
                <a:latin typeface="Amasis MT Pro" panose="02040504050005020304" pitchFamily="18" charset="0"/>
                <a:ea typeface="Times New Roman" panose="02020603050405020304" pitchFamily="18" charset="0"/>
              </a:rPr>
              <a:t>like before COVID 19</a:t>
            </a:r>
            <a:r>
              <a:rPr lang="en-US" sz="2800" b="1" kern="0" dirty="0">
                <a:solidFill>
                  <a:schemeClr val="bg1"/>
                </a:solidFill>
                <a:effectLst/>
                <a:latin typeface="Amasis MT Pro" panose="02040504050005020304" pitchFamily="18" charset="0"/>
                <a:ea typeface="Times New Roman" panose="02020603050405020304" pitchFamily="18" charset="0"/>
              </a:rPr>
              <a:t>.”</a:t>
            </a:r>
            <a:endParaRPr lang="en-US" sz="2800" b="1" dirty="0">
              <a:solidFill>
                <a:schemeClr val="bg1"/>
              </a:solidFill>
              <a:latin typeface="Amasis MT Pro" panose="02040504050005020304" pitchFamily="18" charset="0"/>
            </a:endParaRPr>
          </a:p>
        </p:txBody>
      </p:sp>
      <p:sp>
        <p:nvSpPr>
          <p:cNvPr id="9" name="TextBox 8">
            <a:extLst>
              <a:ext uri="{FF2B5EF4-FFF2-40B4-BE49-F238E27FC236}">
                <a16:creationId xmlns:a16="http://schemas.microsoft.com/office/drawing/2014/main" id="{9D91B1B5-845E-B2D0-2948-8D1A5E70E0FC}"/>
              </a:ext>
            </a:extLst>
          </p:cNvPr>
          <p:cNvSpPr txBox="1"/>
          <p:nvPr/>
        </p:nvSpPr>
        <p:spPr>
          <a:xfrm>
            <a:off x="1556739" y="6118206"/>
            <a:ext cx="3791414" cy="461665"/>
          </a:xfrm>
          <a:prstGeom prst="rect">
            <a:avLst/>
          </a:prstGeom>
          <a:noFill/>
        </p:spPr>
        <p:txBody>
          <a:bodyPr wrap="square" rtlCol="0">
            <a:spAutoFit/>
          </a:bodyPr>
          <a:lstStyle/>
          <a:p>
            <a:r>
              <a:rPr lang="en-US" sz="2400" b="1" dirty="0">
                <a:solidFill>
                  <a:schemeClr val="accent1">
                    <a:lumMod val="50000"/>
                  </a:schemeClr>
                </a:solidFill>
                <a:latin typeface="Amasis MT Pro" panose="02040504050005020304" pitchFamily="18" charset="0"/>
              </a:rPr>
              <a:t>‘High price scenario’</a:t>
            </a:r>
          </a:p>
        </p:txBody>
      </p:sp>
      <p:sp>
        <p:nvSpPr>
          <p:cNvPr id="10" name="TextBox 9">
            <a:extLst>
              <a:ext uri="{FF2B5EF4-FFF2-40B4-BE49-F238E27FC236}">
                <a16:creationId xmlns:a16="http://schemas.microsoft.com/office/drawing/2014/main" id="{0E541FB9-15D9-CFF9-ACA3-328D6A87D01D}"/>
              </a:ext>
            </a:extLst>
          </p:cNvPr>
          <p:cNvSpPr txBox="1"/>
          <p:nvPr/>
        </p:nvSpPr>
        <p:spPr>
          <a:xfrm>
            <a:off x="7265771" y="6118206"/>
            <a:ext cx="3791414" cy="461665"/>
          </a:xfrm>
          <a:prstGeom prst="rect">
            <a:avLst/>
          </a:prstGeom>
          <a:noFill/>
        </p:spPr>
        <p:txBody>
          <a:bodyPr wrap="square" rtlCol="0">
            <a:spAutoFit/>
          </a:bodyPr>
          <a:lstStyle/>
          <a:p>
            <a:r>
              <a:rPr lang="en-US" sz="2400" b="1" dirty="0">
                <a:solidFill>
                  <a:schemeClr val="accent1">
                    <a:lumMod val="50000"/>
                  </a:schemeClr>
                </a:solidFill>
                <a:latin typeface="Amasis MT Pro" panose="02040504050005020304" pitchFamily="18" charset="0"/>
              </a:rPr>
              <a:t>‘Normal price scenario’</a:t>
            </a:r>
          </a:p>
        </p:txBody>
      </p:sp>
    </p:spTree>
    <p:extLst>
      <p:ext uri="{BB962C8B-B14F-4D97-AF65-F5344CB8AC3E}">
        <p14:creationId xmlns:p14="http://schemas.microsoft.com/office/powerpoint/2010/main" val="279265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A933-35BA-A21B-5D0C-D4659D9E6E51}"/>
              </a:ext>
            </a:extLst>
          </p:cNvPr>
          <p:cNvSpPr>
            <a:spLocks noGrp="1"/>
          </p:cNvSpPr>
          <p:nvPr>
            <p:ph type="title"/>
          </p:nvPr>
        </p:nvSpPr>
        <p:spPr/>
        <p:txBody>
          <a:bodyPr/>
          <a:lstStyle/>
          <a:p>
            <a:r>
              <a:rPr lang="en-US" dirty="0">
                <a:solidFill>
                  <a:schemeClr val="tx1"/>
                </a:solidFill>
              </a:rPr>
              <a:t>BWS design (cont’d)</a:t>
            </a:r>
          </a:p>
        </p:txBody>
      </p:sp>
      <p:sp>
        <p:nvSpPr>
          <p:cNvPr id="3" name="Content Placeholder 2">
            <a:extLst>
              <a:ext uri="{FF2B5EF4-FFF2-40B4-BE49-F238E27FC236}">
                <a16:creationId xmlns:a16="http://schemas.microsoft.com/office/drawing/2014/main" id="{5DC435C5-9EF5-0199-A97E-4BB7F6ED41A8}"/>
              </a:ext>
            </a:extLst>
          </p:cNvPr>
          <p:cNvSpPr>
            <a:spLocks noGrp="1"/>
          </p:cNvSpPr>
          <p:nvPr>
            <p:ph sz="quarter" idx="15"/>
          </p:nvPr>
        </p:nvSpPr>
        <p:spPr>
          <a:xfrm>
            <a:off x="594360" y="2256363"/>
            <a:ext cx="10463500" cy="3597470"/>
          </a:xfrm>
        </p:spPr>
        <p:txBody>
          <a:bodyPr>
            <a:noAutofit/>
          </a:bodyPr>
          <a:lstStyle/>
          <a:p>
            <a:pPr marL="342900" indent="-342900">
              <a:buFont typeface="Arial" panose="020B0604020202020204" pitchFamily="34" charset="0"/>
              <a:buChar char="•"/>
            </a:pPr>
            <a:r>
              <a:rPr lang="en-US" sz="2800" kern="0" dirty="0">
                <a:effectLst/>
                <a:latin typeface="Amasis MT Pro" panose="02040504050005020304" pitchFamily="18" charset="0"/>
                <a:ea typeface="Calibri" panose="020F0502020204030204" pitchFamily="34" charset="0"/>
              </a:rPr>
              <a:t>The BWS experiment featured seven questions, each presenting three policy options (in randomized order)</a:t>
            </a:r>
          </a:p>
          <a:p>
            <a:pPr marL="342900" indent="-342900">
              <a:buFont typeface="Arial" panose="020B0604020202020204" pitchFamily="34" charset="0"/>
              <a:buChar char="•"/>
            </a:pPr>
            <a:r>
              <a:rPr lang="en-US" sz="2800" kern="0" dirty="0">
                <a:effectLst/>
                <a:latin typeface="Amasis MT Pro" panose="02040504050005020304" pitchFamily="18" charset="0"/>
                <a:ea typeface="Calibri" panose="020F0502020204030204" pitchFamily="34" charset="0"/>
              </a:rPr>
              <a:t>Participants were asked to identify their most preferred and least preferred policies among the presented three options </a:t>
            </a:r>
          </a:p>
          <a:p>
            <a:pPr marL="342900" indent="-342900">
              <a:buFont typeface="Arial" panose="020B0604020202020204" pitchFamily="34" charset="0"/>
              <a:buChar char="•"/>
            </a:pPr>
            <a:r>
              <a:rPr lang="en-US" sz="2800" kern="0" dirty="0">
                <a:latin typeface="Amasis MT Pro" panose="02040504050005020304" pitchFamily="18" charset="0"/>
                <a:ea typeface="Calibri" panose="020F0502020204030204" pitchFamily="34" charset="0"/>
              </a:rPr>
              <a:t>Hypothetical scenario--</a:t>
            </a:r>
            <a:r>
              <a:rPr lang="en-US" sz="2800" kern="0" dirty="0">
                <a:effectLst/>
                <a:latin typeface="Amasis MT Pro" panose="02040504050005020304" pitchFamily="18" charset="0"/>
                <a:ea typeface="Calibri" panose="020F0502020204030204" pitchFamily="34" charset="0"/>
              </a:rPr>
              <a:t>how government should spend </a:t>
            </a:r>
            <a:r>
              <a:rPr lang="en-US" sz="2800" kern="0" dirty="0">
                <a:latin typeface="Amasis MT Pro" panose="02040504050005020304" pitchFamily="18" charset="0"/>
                <a:ea typeface="Calibri" panose="020F0502020204030204" pitchFamily="34" charset="0"/>
              </a:rPr>
              <a:t>an</a:t>
            </a:r>
            <a:r>
              <a:rPr lang="en-US" sz="2800" kern="0" dirty="0">
                <a:effectLst/>
                <a:latin typeface="Amasis MT Pro" panose="02040504050005020304" pitchFamily="18" charset="0"/>
                <a:ea typeface="Calibri" panose="020F0502020204030204" pitchFamily="34" charset="0"/>
              </a:rPr>
              <a:t> additional 10% of agricultural budget ‘</a:t>
            </a:r>
            <a:r>
              <a:rPr lang="en-US" sz="2800" i="1" kern="0" dirty="0">
                <a:effectLst/>
                <a:latin typeface="Amasis MT Pro" panose="02040504050005020304" pitchFamily="18" charset="0"/>
                <a:ea typeface="Calibri" panose="020F0502020204030204" pitchFamily="34" charset="0"/>
              </a:rPr>
              <a:t>to help farmers grow more food and increase their incomes and food security</a:t>
            </a:r>
            <a:r>
              <a:rPr lang="en-US" sz="2800" kern="0" dirty="0">
                <a:effectLst/>
                <a:latin typeface="Amasis MT Pro" panose="02040504050005020304" pitchFamily="18" charset="0"/>
                <a:ea typeface="Calibri" panose="020F0502020204030204" pitchFamily="34" charset="0"/>
              </a:rPr>
              <a:t>.’ </a:t>
            </a:r>
          </a:p>
        </p:txBody>
      </p:sp>
    </p:spTree>
    <p:extLst>
      <p:ext uri="{BB962C8B-B14F-4D97-AF65-F5344CB8AC3E}">
        <p14:creationId xmlns:p14="http://schemas.microsoft.com/office/powerpoint/2010/main" val="1886339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FC50D3B-7903-4263-97B4-01227FB99EAB}"/>
              </a:ext>
            </a:extLst>
          </p:cNvPr>
          <p:cNvSpPr>
            <a:spLocks noChangeArrowheads="1"/>
          </p:cNvSpPr>
          <p:nvPr/>
        </p:nvSpPr>
        <p:spPr bwMode="auto">
          <a:xfrm>
            <a:off x="512957" y="0"/>
            <a:ext cx="10878245" cy="12336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274320" rIns="91440" bIns="45720" numCol="1" rtlCol="0" anchorCtr="0" compatLnSpc="1">
            <a:prstTxWarp prst="textNoShape">
              <a:avLst/>
            </a:prstTxWarp>
            <a:noAutofit/>
          </a:bodyPr>
          <a:lstStyle/>
          <a:p>
            <a:pPr marR="0" lvl="0" fontAlgn="base">
              <a:lnSpc>
                <a:spcPct val="90000"/>
              </a:lnSpc>
              <a:spcBef>
                <a:spcPts val="1800"/>
              </a:spcBef>
              <a:spcAft>
                <a:spcPct val="0"/>
              </a:spcAft>
              <a:buClrTx/>
              <a:buSzTx/>
              <a:tabLst/>
            </a:pPr>
            <a:r>
              <a:rPr lang="en-US" altLang="en-US" sz="2600" dirty="0"/>
              <a:t>“</a:t>
            </a:r>
            <a:r>
              <a:rPr kumimoji="0" lang="en-US" altLang="en-US" sz="2600" u="none" strike="noStrike" cap="none" normalizeH="0" baseline="0" dirty="0">
                <a:ln>
                  <a:noFill/>
                </a:ln>
                <a:effectLst/>
              </a:rPr>
              <a:t>To help farmers grow more food and increase their incomes and food security, government should use the additional money to</a:t>
            </a:r>
            <a:r>
              <a:rPr lang="en-US" sz="2600" i="1" kern="0" dirty="0">
                <a:effectLst/>
                <a:latin typeface="Calibri" panose="020F0502020204030204" pitchFamily="34" charset="0"/>
                <a:ea typeface="Calibri" panose="020F0502020204030204" pitchFamily="34" charset="0"/>
              </a:rPr>
              <a:t>…</a:t>
            </a:r>
            <a:r>
              <a:rPr lang="en-US" sz="2600" i="1" kern="0" dirty="0">
                <a:effectLst/>
                <a:latin typeface="Calibri" panose="020F0502020204030204" pitchFamily="34" charset="0"/>
                <a:ea typeface="Times New Roman" panose="02020603050405020304" pitchFamily="18" charset="0"/>
              </a:rPr>
              <a:t>.”</a:t>
            </a:r>
            <a:r>
              <a:rPr lang="en-US" sz="2600" b="1" i="1" kern="0" dirty="0">
                <a:effectLst/>
                <a:latin typeface="Calibri" panose="020F0502020204030204" pitchFamily="34" charset="0"/>
                <a:ea typeface="Times New Roman" panose="02020603050405020304" pitchFamily="18" charset="0"/>
              </a:rPr>
              <a:t>(Read each policy items and select one as most desirable and one as least desirable)</a:t>
            </a:r>
            <a:endParaRPr kumimoji="0" lang="en-US" altLang="en-US" sz="2600" b="1" i="1" u="none" strike="noStrike" cap="none" normalizeH="0" baseline="0" dirty="0">
              <a:ln>
                <a:noFill/>
              </a:ln>
              <a:effectLst/>
            </a:endParaRPr>
          </a:p>
          <a:p>
            <a:pPr marR="0" lvl="0" fontAlgn="base">
              <a:lnSpc>
                <a:spcPct val="90000"/>
              </a:lnSpc>
              <a:spcBef>
                <a:spcPts val="1800"/>
              </a:spcBef>
              <a:spcAft>
                <a:spcPct val="0"/>
              </a:spcAft>
              <a:buClrTx/>
              <a:buSzTx/>
              <a:tabLst/>
            </a:pPr>
            <a:endParaRPr kumimoji="0" lang="en-US" altLang="en-US" sz="2600" u="none" strike="noStrike" cap="none" normalizeH="0" baseline="0" dirty="0">
              <a:ln>
                <a:noFill/>
              </a:ln>
              <a:effectLst/>
            </a:endParaRPr>
          </a:p>
        </p:txBody>
      </p:sp>
      <p:graphicFrame>
        <p:nvGraphicFramePr>
          <p:cNvPr id="4" name="Table 3">
            <a:extLst>
              <a:ext uri="{FF2B5EF4-FFF2-40B4-BE49-F238E27FC236}">
                <a16:creationId xmlns:a16="http://schemas.microsoft.com/office/drawing/2014/main" id="{D6A2D7EB-12A8-3725-7CFA-2CAB2DD891D2}"/>
              </a:ext>
            </a:extLst>
          </p:cNvPr>
          <p:cNvGraphicFramePr>
            <a:graphicFrameLocks noGrp="1"/>
          </p:cNvGraphicFramePr>
          <p:nvPr/>
        </p:nvGraphicFramePr>
        <p:xfrm>
          <a:off x="512957" y="1442649"/>
          <a:ext cx="11095464" cy="4936932"/>
        </p:xfrm>
        <a:graphic>
          <a:graphicData uri="http://schemas.openxmlformats.org/drawingml/2006/table">
            <a:tbl>
              <a:tblPr firstRow="1" firstCol="1" bandRow="1">
                <a:noFill/>
                <a:tableStyleId>{8A107856-5554-42FB-B03E-39F5DBC370BA}</a:tableStyleId>
              </a:tblPr>
              <a:tblGrid>
                <a:gridCol w="6574280">
                  <a:extLst>
                    <a:ext uri="{9D8B030D-6E8A-4147-A177-3AD203B41FA5}">
                      <a16:colId xmlns:a16="http://schemas.microsoft.com/office/drawing/2014/main" val="2688369289"/>
                    </a:ext>
                  </a:extLst>
                </a:gridCol>
                <a:gridCol w="2260592">
                  <a:extLst>
                    <a:ext uri="{9D8B030D-6E8A-4147-A177-3AD203B41FA5}">
                      <a16:colId xmlns:a16="http://schemas.microsoft.com/office/drawing/2014/main" val="1281520450"/>
                    </a:ext>
                  </a:extLst>
                </a:gridCol>
                <a:gridCol w="2260592">
                  <a:extLst>
                    <a:ext uri="{9D8B030D-6E8A-4147-A177-3AD203B41FA5}">
                      <a16:colId xmlns:a16="http://schemas.microsoft.com/office/drawing/2014/main" val="1009090269"/>
                    </a:ext>
                  </a:extLst>
                </a:gridCol>
              </a:tblGrid>
              <a:tr h="1064003">
                <a:tc>
                  <a:txBody>
                    <a:bodyPr/>
                    <a:lstStyle/>
                    <a:p>
                      <a:pPr marL="0" marR="0">
                        <a:lnSpc>
                          <a:spcPct val="107000"/>
                        </a:lnSpc>
                        <a:spcBef>
                          <a:spcPts val="0"/>
                        </a:spcBef>
                        <a:spcAft>
                          <a:spcPts val="0"/>
                        </a:spcAft>
                      </a:pPr>
                      <a:endParaRPr lang="en-US" sz="24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b">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noFill/>
                  </a:tcPr>
                </a:tc>
                <a:tc>
                  <a:txBody>
                    <a:bodyPr/>
                    <a:lstStyle/>
                    <a:p>
                      <a:pPr marL="0" marR="0" algn="ctr">
                        <a:lnSpc>
                          <a:spcPct val="107000"/>
                        </a:lnSpc>
                        <a:spcBef>
                          <a:spcPts val="0"/>
                        </a:spcBef>
                        <a:spcAft>
                          <a:spcPts val="0"/>
                        </a:spcAft>
                      </a:pPr>
                      <a:r>
                        <a:rPr lang="en-US" sz="2400" b="1" kern="100" dirty="0">
                          <a:solidFill>
                            <a:srgbClr val="FFFFFF"/>
                          </a:solidFill>
                          <a:effectLst/>
                        </a:rPr>
                        <a:t>Most desirable policy</a:t>
                      </a:r>
                      <a:endParaRPr lang="en-US" sz="24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2400" b="1" kern="100" dirty="0">
                          <a:solidFill>
                            <a:srgbClr val="FFFFFF"/>
                          </a:solidFill>
                          <a:effectLst/>
                        </a:rPr>
                        <a:t>Least desirable policy</a:t>
                      </a:r>
                      <a:endParaRPr lang="en-US" sz="24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b">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2747076179"/>
                  </a:ext>
                </a:extLst>
              </a:tr>
              <a:tr h="807054">
                <a:tc>
                  <a:txBody>
                    <a:bodyPr/>
                    <a:lstStyle/>
                    <a:p>
                      <a:pPr marL="0" marR="0">
                        <a:lnSpc>
                          <a:spcPct val="107000"/>
                        </a:lnSpc>
                        <a:spcBef>
                          <a:spcPts val="0"/>
                        </a:spcBef>
                        <a:spcAft>
                          <a:spcPts val="0"/>
                        </a:spcAft>
                      </a:pPr>
                      <a:r>
                        <a:rPr lang="en-US" sz="2400" b="1" kern="100">
                          <a:solidFill>
                            <a:srgbClr val="FFFFFF"/>
                          </a:solidFill>
                          <a:effectLst/>
                        </a:rPr>
                        <a:t>Provide cash transfers of up to Ksh 2000 per month for up to 4 months</a:t>
                      </a:r>
                      <a:endParaRPr lang="en-US" sz="24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nSpc>
                          <a:spcPct val="107000"/>
                        </a:lnSpc>
                        <a:spcBef>
                          <a:spcPts val="0"/>
                        </a:spcBef>
                        <a:spcAft>
                          <a:spcPts val="0"/>
                        </a:spcAft>
                      </a:pPr>
                      <a:endParaRPr lang="en-US" sz="24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nSpc>
                          <a:spcPct val="107000"/>
                        </a:lnSpc>
                        <a:spcBef>
                          <a:spcPts val="0"/>
                        </a:spcBef>
                        <a:spcAft>
                          <a:spcPts val="0"/>
                        </a:spcAft>
                      </a:pPr>
                      <a:r>
                        <a:rPr lang="en-US" sz="2400" kern="100" dirty="0">
                          <a:solidFill>
                            <a:schemeClr val="tx1">
                              <a:lumMod val="85000"/>
                              <a:lumOff val="15000"/>
                            </a:schemeClr>
                          </a:solidFill>
                          <a:effectLst/>
                        </a:rPr>
                        <a:t> </a:t>
                      </a:r>
                      <a:endParaRPr lang="en-US" sz="24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419474404"/>
                  </a:ext>
                </a:extLst>
              </a:tr>
              <a:tr h="1320951">
                <a:tc>
                  <a:txBody>
                    <a:bodyPr/>
                    <a:lstStyle/>
                    <a:p>
                      <a:pPr marL="0" marR="0">
                        <a:lnSpc>
                          <a:spcPct val="107000"/>
                        </a:lnSpc>
                        <a:spcBef>
                          <a:spcPts val="0"/>
                        </a:spcBef>
                        <a:spcAft>
                          <a:spcPts val="0"/>
                        </a:spcAft>
                      </a:pPr>
                      <a:r>
                        <a:rPr lang="en-US" sz="2400" b="1" kern="100" dirty="0">
                          <a:solidFill>
                            <a:srgbClr val="FFFFFF"/>
                          </a:solidFill>
                          <a:effectLst/>
                        </a:rPr>
                        <a:t>Increase spending on programs that create more market opportunities and price stability for farmers</a:t>
                      </a:r>
                      <a:endParaRPr lang="en-US" sz="24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nSpc>
                          <a:spcPct val="107000"/>
                        </a:lnSpc>
                        <a:spcBef>
                          <a:spcPts val="0"/>
                        </a:spcBef>
                        <a:spcAft>
                          <a:spcPts val="0"/>
                        </a:spcAft>
                      </a:pPr>
                      <a:endParaRPr lang="en-US" sz="24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nSpc>
                          <a:spcPct val="107000"/>
                        </a:lnSpc>
                        <a:spcBef>
                          <a:spcPts val="0"/>
                        </a:spcBef>
                        <a:spcAft>
                          <a:spcPts val="0"/>
                        </a:spcAft>
                      </a:pPr>
                      <a:r>
                        <a:rPr lang="en-US" sz="2400" kern="100" dirty="0">
                          <a:solidFill>
                            <a:schemeClr val="tx1">
                              <a:lumMod val="85000"/>
                              <a:lumOff val="15000"/>
                            </a:schemeClr>
                          </a:solidFill>
                          <a:effectLst/>
                        </a:rPr>
                        <a:t> </a:t>
                      </a:r>
                      <a:endParaRPr lang="en-US" sz="24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445479248"/>
                  </a:ext>
                </a:extLst>
              </a:tr>
              <a:tr h="807054">
                <a:tc>
                  <a:txBody>
                    <a:bodyPr/>
                    <a:lstStyle/>
                    <a:p>
                      <a:pPr marL="0" marR="0">
                        <a:lnSpc>
                          <a:spcPct val="107000"/>
                        </a:lnSpc>
                        <a:spcBef>
                          <a:spcPts val="0"/>
                        </a:spcBef>
                        <a:spcAft>
                          <a:spcPts val="0"/>
                        </a:spcAft>
                      </a:pPr>
                      <a:r>
                        <a:rPr lang="en-US" sz="2400" b="1" kern="100">
                          <a:solidFill>
                            <a:srgbClr val="FFFFFF"/>
                          </a:solidFill>
                          <a:effectLst/>
                        </a:rPr>
                        <a:t>Improve public agricultural extension service</a:t>
                      </a:r>
                      <a:endParaRPr lang="en-US" sz="24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marL="0" marR="0">
                        <a:lnSpc>
                          <a:spcPct val="107000"/>
                        </a:lnSpc>
                        <a:spcBef>
                          <a:spcPts val="0"/>
                        </a:spcBef>
                        <a:spcAft>
                          <a:spcPts val="0"/>
                        </a:spcAft>
                      </a:pPr>
                      <a:endParaRPr lang="en-US" sz="24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marL="0" marR="0">
                        <a:lnSpc>
                          <a:spcPct val="107000"/>
                        </a:lnSpc>
                        <a:spcBef>
                          <a:spcPts val="0"/>
                        </a:spcBef>
                        <a:spcAft>
                          <a:spcPts val="0"/>
                        </a:spcAft>
                      </a:pPr>
                      <a:r>
                        <a:rPr lang="en-US" sz="2400" kern="100" dirty="0">
                          <a:solidFill>
                            <a:schemeClr val="tx1">
                              <a:lumMod val="85000"/>
                              <a:lumOff val="15000"/>
                            </a:schemeClr>
                          </a:solidFill>
                          <a:effectLst/>
                        </a:rPr>
                        <a:t> </a:t>
                      </a:r>
                      <a:endParaRPr lang="en-US" sz="24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25119" marR="135072" marT="135072" marB="135072"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2964185423"/>
                  </a:ext>
                </a:extLst>
              </a:tr>
            </a:tbl>
          </a:graphicData>
        </a:graphic>
      </p:graphicFrame>
      <p:sp>
        <p:nvSpPr>
          <p:cNvPr id="6" name="Rectangle 5">
            <a:extLst>
              <a:ext uri="{FF2B5EF4-FFF2-40B4-BE49-F238E27FC236}">
                <a16:creationId xmlns:a16="http://schemas.microsoft.com/office/drawing/2014/main" id="{D10C37BC-CA34-7A54-45EF-362D81469B76}"/>
              </a:ext>
            </a:extLst>
          </p:cNvPr>
          <p:cNvSpPr/>
          <p:nvPr/>
        </p:nvSpPr>
        <p:spPr>
          <a:xfrm>
            <a:off x="7761249" y="3189249"/>
            <a:ext cx="724829" cy="3679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FAB36370-D487-1D99-91EC-2AA5729FFCC6}"/>
              </a:ext>
            </a:extLst>
          </p:cNvPr>
          <p:cNvSpPr/>
          <p:nvPr/>
        </p:nvSpPr>
        <p:spPr>
          <a:xfrm>
            <a:off x="10032381" y="3211552"/>
            <a:ext cx="724829" cy="3679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F7C4FEAC-1B75-2310-5EA0-82D385EF1119}"/>
              </a:ext>
            </a:extLst>
          </p:cNvPr>
          <p:cNvSpPr/>
          <p:nvPr/>
        </p:nvSpPr>
        <p:spPr>
          <a:xfrm>
            <a:off x="10032381" y="4326221"/>
            <a:ext cx="724829" cy="3679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51DABEB-30AE-8F23-4DD5-62AEFEB9778C}"/>
              </a:ext>
            </a:extLst>
          </p:cNvPr>
          <p:cNvSpPr/>
          <p:nvPr/>
        </p:nvSpPr>
        <p:spPr>
          <a:xfrm>
            <a:off x="10032381" y="5526836"/>
            <a:ext cx="724829" cy="3679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3B7470B-3213-FA87-FA83-4774D9E2D29B}"/>
              </a:ext>
            </a:extLst>
          </p:cNvPr>
          <p:cNvSpPr/>
          <p:nvPr/>
        </p:nvSpPr>
        <p:spPr>
          <a:xfrm>
            <a:off x="7774258" y="5526836"/>
            <a:ext cx="724829" cy="3679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F0BCC629-7452-ADD6-4B4A-590599F8F409}"/>
              </a:ext>
            </a:extLst>
          </p:cNvPr>
          <p:cNvSpPr/>
          <p:nvPr/>
        </p:nvSpPr>
        <p:spPr>
          <a:xfrm>
            <a:off x="7774258" y="4326221"/>
            <a:ext cx="724829" cy="3679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91751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A933-35BA-A21B-5D0C-D4659D9E6E51}"/>
              </a:ext>
            </a:extLst>
          </p:cNvPr>
          <p:cNvSpPr>
            <a:spLocks noGrp="1"/>
          </p:cNvSpPr>
          <p:nvPr>
            <p:ph type="title"/>
          </p:nvPr>
        </p:nvSpPr>
        <p:spPr/>
        <p:txBody>
          <a:bodyPr/>
          <a:lstStyle/>
          <a:p>
            <a:r>
              <a:rPr lang="en-US" dirty="0">
                <a:solidFill>
                  <a:schemeClr val="tx1"/>
                </a:solidFill>
              </a:rPr>
              <a:t>BWS design (cont’d)</a:t>
            </a:r>
          </a:p>
        </p:txBody>
      </p:sp>
      <p:sp>
        <p:nvSpPr>
          <p:cNvPr id="3" name="Content Placeholder 2">
            <a:extLst>
              <a:ext uri="{FF2B5EF4-FFF2-40B4-BE49-F238E27FC236}">
                <a16:creationId xmlns:a16="http://schemas.microsoft.com/office/drawing/2014/main" id="{5DC435C5-9EF5-0199-A97E-4BB7F6ED41A8}"/>
              </a:ext>
            </a:extLst>
          </p:cNvPr>
          <p:cNvSpPr>
            <a:spLocks noGrp="1"/>
          </p:cNvSpPr>
          <p:nvPr>
            <p:ph sz="quarter" idx="15"/>
          </p:nvPr>
        </p:nvSpPr>
        <p:spPr>
          <a:xfrm>
            <a:off x="594360" y="2256363"/>
            <a:ext cx="10208319" cy="3597470"/>
          </a:xfrm>
        </p:spPr>
        <p:txBody>
          <a:bodyPr>
            <a:noAutofit/>
          </a:bodyPr>
          <a:lstStyle/>
          <a:p>
            <a:pPr marL="342900" indent="-342900">
              <a:buFont typeface="Arial" panose="020B0604020202020204" pitchFamily="34" charset="0"/>
              <a:buChar char="•"/>
            </a:pPr>
            <a:r>
              <a:rPr lang="en-US" sz="2800" kern="0" dirty="0">
                <a:effectLst/>
                <a:latin typeface="Amasis MT Pro" panose="02040504050005020304" pitchFamily="18" charset="0"/>
                <a:ea typeface="Calibri" panose="020F0502020204030204" pitchFamily="34" charset="0"/>
              </a:rPr>
              <a:t>Responses to the best-worst questions are utilized to gauge each policy's position on a preference continuum</a:t>
            </a:r>
          </a:p>
          <a:p>
            <a:pPr marL="342900" indent="-342900">
              <a:buFont typeface="Arial" panose="020B0604020202020204" pitchFamily="34" charset="0"/>
              <a:buChar char="•"/>
            </a:pPr>
            <a:r>
              <a:rPr lang="en-US" sz="2800" kern="0" dirty="0">
                <a:effectLst/>
                <a:latin typeface="Amasis MT Pro" panose="02040504050005020304" pitchFamily="18" charset="0"/>
                <a:ea typeface="Calibri" panose="020F0502020204030204" pitchFamily="34" charset="0"/>
              </a:rPr>
              <a:t>This approach enables both an ordinal and a cardinal ranking of policy preferences, taking into consideration trade-offs between policies</a:t>
            </a:r>
            <a:endParaRPr lang="en-US" sz="2800" kern="0" dirty="0">
              <a:effectLst/>
              <a:latin typeface="Amasis MT Pro" panose="020405040500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800" dirty="0">
              <a:latin typeface="Amasis MT Pro" panose="02040504050005020304" pitchFamily="18" charset="0"/>
            </a:endParaRPr>
          </a:p>
        </p:txBody>
      </p:sp>
    </p:spTree>
    <p:extLst>
      <p:ext uri="{BB962C8B-B14F-4D97-AF65-F5344CB8AC3E}">
        <p14:creationId xmlns:p14="http://schemas.microsoft.com/office/powerpoint/2010/main" val="2630382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F136-9433-F209-6B25-38E71C28D6F3}"/>
              </a:ext>
            </a:extLst>
          </p:cNvPr>
          <p:cNvSpPr>
            <a:spLocks noGrp="1"/>
          </p:cNvSpPr>
          <p:nvPr>
            <p:ph type="title"/>
          </p:nvPr>
        </p:nvSpPr>
        <p:spPr/>
        <p:txBody>
          <a:bodyPr/>
          <a:lstStyle/>
          <a:p>
            <a:r>
              <a:rPr lang="en-US" dirty="0">
                <a:solidFill>
                  <a:schemeClr val="bg1"/>
                </a:solidFill>
              </a:rPr>
              <a:t>Empirical strategy</a:t>
            </a:r>
          </a:p>
        </p:txBody>
      </p:sp>
      <p:sp>
        <p:nvSpPr>
          <p:cNvPr id="3" name="Content Placeholder 2">
            <a:extLst>
              <a:ext uri="{FF2B5EF4-FFF2-40B4-BE49-F238E27FC236}">
                <a16:creationId xmlns:a16="http://schemas.microsoft.com/office/drawing/2014/main" id="{C0FD6E80-075F-C216-6241-7B831D24AEE1}"/>
              </a:ext>
            </a:extLst>
          </p:cNvPr>
          <p:cNvSpPr>
            <a:spLocks noGrp="1"/>
          </p:cNvSpPr>
          <p:nvPr>
            <p:ph sz="quarter" idx="13"/>
          </p:nvPr>
        </p:nvSpPr>
        <p:spPr>
          <a:xfrm>
            <a:off x="3657600" y="2293159"/>
            <a:ext cx="7810500" cy="3699328"/>
          </a:xfrm>
        </p:spPr>
        <p:txBody>
          <a:bodyPr>
            <a:normAutofit/>
          </a:bodyPr>
          <a:lstStyle/>
          <a:p>
            <a:pPr lvl="1"/>
            <a:r>
              <a:rPr lang="en-US" sz="2400" dirty="0">
                <a:solidFill>
                  <a:schemeClr val="bg1"/>
                </a:solidFill>
                <a:effectLst/>
                <a:latin typeface="Amasis MT Pro" panose="02040504050005020304" pitchFamily="18" charset="0"/>
                <a:ea typeface="Calibri" panose="020F0502020204030204" pitchFamily="34" charset="0"/>
              </a:rPr>
              <a:t>Best-worst scores</a:t>
            </a:r>
          </a:p>
          <a:p>
            <a:pPr lvl="1"/>
            <a:r>
              <a:rPr lang="en-US" sz="2400" dirty="0">
                <a:solidFill>
                  <a:schemeClr val="bg1"/>
                </a:solidFill>
                <a:latin typeface="Amasis MT Pro" panose="02040504050005020304" pitchFamily="18" charset="0"/>
                <a:ea typeface="Calibri" panose="020F0502020204030204" pitchFamily="34" charset="0"/>
              </a:rPr>
              <a:t>Mixed Logit (correlated random effects) estimation, and calculation of preference shares for each policy</a:t>
            </a:r>
          </a:p>
          <a:p>
            <a:pPr lvl="1"/>
            <a:r>
              <a:rPr lang="en-US" sz="2400" dirty="0">
                <a:solidFill>
                  <a:schemeClr val="bg1"/>
                </a:solidFill>
                <a:latin typeface="Amasis MT Pro" panose="02040504050005020304" pitchFamily="18" charset="0"/>
                <a:ea typeface="Calibri" panose="020F0502020204030204" pitchFamily="34" charset="0"/>
              </a:rPr>
              <a:t>Fractional multinomial Logit (FML) model to understand correlates of individual specific share of preferences</a:t>
            </a:r>
          </a:p>
          <a:p>
            <a:pPr lvl="1"/>
            <a:r>
              <a:rPr lang="en-US" sz="2400" dirty="0">
                <a:solidFill>
                  <a:schemeClr val="bg1"/>
                </a:solidFill>
                <a:latin typeface="Amasis MT Pro" panose="02040504050005020304" pitchFamily="18" charset="0"/>
                <a:ea typeface="Calibri" panose="020F0502020204030204" pitchFamily="34" charset="0"/>
              </a:rPr>
              <a:t>Heterogeneity by sub-groups based on demographic characteristics (Next steps…)</a:t>
            </a:r>
          </a:p>
          <a:p>
            <a:endParaRPr lang="en-US" sz="240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1588109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F136-9433-F209-6B25-38E71C28D6F3}"/>
              </a:ext>
            </a:extLst>
          </p:cNvPr>
          <p:cNvSpPr>
            <a:spLocks noGrp="1"/>
          </p:cNvSpPr>
          <p:nvPr>
            <p:ph type="title"/>
          </p:nvPr>
        </p:nvSpPr>
        <p:spPr/>
        <p:txBody>
          <a:bodyPr/>
          <a:lstStyle/>
          <a:p>
            <a:r>
              <a:rPr lang="en-US" dirty="0">
                <a:solidFill>
                  <a:schemeClr val="bg1"/>
                </a:solidFill>
              </a:rPr>
              <a:t>Focus of this presentation</a:t>
            </a:r>
          </a:p>
        </p:txBody>
      </p:sp>
      <p:sp>
        <p:nvSpPr>
          <p:cNvPr id="3" name="Content Placeholder 2">
            <a:extLst>
              <a:ext uri="{FF2B5EF4-FFF2-40B4-BE49-F238E27FC236}">
                <a16:creationId xmlns:a16="http://schemas.microsoft.com/office/drawing/2014/main" id="{C0FD6E80-075F-C216-6241-7B831D24AEE1}"/>
              </a:ext>
            </a:extLst>
          </p:cNvPr>
          <p:cNvSpPr>
            <a:spLocks noGrp="1"/>
          </p:cNvSpPr>
          <p:nvPr>
            <p:ph sz="quarter" idx="13"/>
          </p:nvPr>
        </p:nvSpPr>
        <p:spPr>
          <a:xfrm>
            <a:off x="3657600" y="2293158"/>
            <a:ext cx="7810500" cy="4033213"/>
          </a:xfrm>
        </p:spPr>
        <p:txBody>
          <a:bodyPr>
            <a:normAutofit fontScale="92500" lnSpcReduction="10000"/>
          </a:bodyPr>
          <a:lstStyle/>
          <a:p>
            <a:pPr lvl="1"/>
            <a:r>
              <a:rPr lang="en-US" sz="2800" dirty="0">
                <a:solidFill>
                  <a:schemeClr val="bg1"/>
                </a:solidFill>
                <a:effectLst/>
                <a:latin typeface="Amasis MT Pro" panose="02040504050005020304" pitchFamily="18" charset="0"/>
                <a:ea typeface="Calibri" panose="020F0502020204030204" pitchFamily="34" charset="0"/>
              </a:rPr>
              <a:t>Best-worst scores</a:t>
            </a:r>
          </a:p>
          <a:p>
            <a:pPr lvl="1"/>
            <a:r>
              <a:rPr lang="en-US" sz="2800" dirty="0">
                <a:solidFill>
                  <a:schemeClr val="bg1"/>
                </a:solidFill>
                <a:latin typeface="Amasis MT Pro" panose="02040504050005020304" pitchFamily="18" charset="0"/>
                <a:ea typeface="Calibri" panose="020F0502020204030204" pitchFamily="34" charset="0"/>
              </a:rPr>
              <a:t>Mixed Logit (correlated random effects) estimation, and calculation of preference shares for each policy</a:t>
            </a:r>
          </a:p>
          <a:p>
            <a:pPr lvl="1"/>
            <a:r>
              <a:rPr lang="en-US" sz="2800" dirty="0">
                <a:solidFill>
                  <a:schemeClr val="bg1"/>
                </a:solidFill>
                <a:latin typeface="Amasis MT Pro" panose="02040504050005020304" pitchFamily="18" charset="0"/>
                <a:ea typeface="Calibri" panose="020F0502020204030204" pitchFamily="34" charset="0"/>
              </a:rPr>
              <a:t>Fractional multinomial Logit (FML) model to understand correlates of individual specific share of preferences</a:t>
            </a:r>
          </a:p>
          <a:p>
            <a:pPr lvl="1"/>
            <a:r>
              <a:rPr lang="en-US" sz="2800" dirty="0">
                <a:solidFill>
                  <a:schemeClr val="bg1"/>
                </a:solidFill>
                <a:latin typeface="Amasis MT Pro" panose="02040504050005020304" pitchFamily="18" charset="0"/>
                <a:ea typeface="Calibri" panose="020F0502020204030204" pitchFamily="34" charset="0"/>
              </a:rPr>
              <a:t>Heterogeneity by sub-groups based on demographic characteristics (Next steps…)</a:t>
            </a:r>
          </a:p>
          <a:p>
            <a:endParaRPr lang="en-US" sz="280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355038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gled shot of pen on a graph">
            <a:extLst>
              <a:ext uri="{FF2B5EF4-FFF2-40B4-BE49-F238E27FC236}">
                <a16:creationId xmlns:a16="http://schemas.microsoft.com/office/drawing/2014/main" id="{7545BBF3-5B1B-B185-4506-D3615D80FBF2}"/>
              </a:ext>
            </a:extLst>
          </p:cNvPr>
          <p:cNvPicPr>
            <a:picLocks noChangeAspect="1"/>
          </p:cNvPicPr>
          <p:nvPr/>
        </p:nvPicPr>
        <p:blipFill>
          <a:blip r:embed="rId2">
            <a:alphaModFix amt="50000"/>
          </a:blip>
          <a:srcRect t="9441" b="6289"/>
          <a:stretch/>
        </p:blipFill>
        <p:spPr>
          <a:xfrm>
            <a:off x="20" y="1"/>
            <a:ext cx="12191980" cy="6857999"/>
          </a:xfrm>
          <a:prstGeom prst="rect">
            <a:avLst/>
          </a:prstGeom>
        </p:spPr>
      </p:pic>
      <p:sp>
        <p:nvSpPr>
          <p:cNvPr id="3" name="Title 2">
            <a:extLst>
              <a:ext uri="{FF2B5EF4-FFF2-40B4-BE49-F238E27FC236}">
                <a16:creationId xmlns:a16="http://schemas.microsoft.com/office/drawing/2014/main" id="{0C7E8B86-5665-B95B-5D82-5BB4F889A36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Results</a:t>
            </a:r>
          </a:p>
        </p:txBody>
      </p:sp>
    </p:spTree>
    <p:extLst>
      <p:ext uri="{BB962C8B-B14F-4D97-AF65-F5344CB8AC3E}">
        <p14:creationId xmlns:p14="http://schemas.microsoft.com/office/powerpoint/2010/main" val="273826512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28D7-B9B2-C651-9AEE-D3B45E4D0433}"/>
              </a:ext>
            </a:extLst>
          </p:cNvPr>
          <p:cNvSpPr>
            <a:spLocks noGrp="1"/>
          </p:cNvSpPr>
          <p:nvPr>
            <p:ph type="title"/>
          </p:nvPr>
        </p:nvSpPr>
        <p:spPr>
          <a:xfrm>
            <a:off x="296528" y="538224"/>
            <a:ext cx="4453890" cy="2354026"/>
          </a:xfrm>
        </p:spPr>
        <p:txBody>
          <a:bodyPr/>
          <a:lstStyle/>
          <a:p>
            <a:r>
              <a:rPr lang="en-US" sz="3600" b="1" kern="0" dirty="0">
                <a:solidFill>
                  <a:schemeClr val="tx1"/>
                </a:solidFill>
                <a:effectLst/>
                <a:ea typeface="Aptos" panose="020B0004020202020204" pitchFamily="34" charset="0"/>
              </a:rPr>
              <a:t>Correlated random parameter logit results </a:t>
            </a:r>
            <a:endParaRPr lang="en-US" sz="7200" dirty="0">
              <a:solidFill>
                <a:schemeClr val="tx1"/>
              </a:solidFill>
            </a:endParaRPr>
          </a:p>
        </p:txBody>
      </p:sp>
      <p:graphicFrame>
        <p:nvGraphicFramePr>
          <p:cNvPr id="7" name="Content Placeholder 6">
            <a:extLst>
              <a:ext uri="{FF2B5EF4-FFF2-40B4-BE49-F238E27FC236}">
                <a16:creationId xmlns:a16="http://schemas.microsoft.com/office/drawing/2014/main" id="{E1496279-D1A3-2F42-46AA-52F42861727A}"/>
              </a:ext>
            </a:extLst>
          </p:cNvPr>
          <p:cNvGraphicFramePr>
            <a:graphicFrameLocks noGrp="1"/>
          </p:cNvGraphicFramePr>
          <p:nvPr>
            <p:ph sz="quarter" idx="16"/>
            <p:extLst>
              <p:ext uri="{D42A27DB-BD31-4B8C-83A1-F6EECF244321}">
                <p14:modId xmlns:p14="http://schemas.microsoft.com/office/powerpoint/2010/main" val="386920525"/>
              </p:ext>
            </p:extLst>
          </p:nvPr>
        </p:nvGraphicFramePr>
        <p:xfrm>
          <a:off x="4917687" y="64077"/>
          <a:ext cx="6980662" cy="6734999"/>
        </p:xfrm>
        <a:graphic>
          <a:graphicData uri="http://schemas.openxmlformats.org/drawingml/2006/table">
            <a:tbl>
              <a:tblPr firstRow="1" firstCol="1" bandRow="1">
                <a:tableStyleId>{69CF1AB2-1976-4502-BF36-3FF5EA218861}</a:tableStyleId>
              </a:tblPr>
              <a:tblGrid>
                <a:gridCol w="4369560">
                  <a:extLst>
                    <a:ext uri="{9D8B030D-6E8A-4147-A177-3AD203B41FA5}">
                      <a16:colId xmlns:a16="http://schemas.microsoft.com/office/drawing/2014/main" val="2608143895"/>
                    </a:ext>
                  </a:extLst>
                </a:gridCol>
                <a:gridCol w="1305551">
                  <a:extLst>
                    <a:ext uri="{9D8B030D-6E8A-4147-A177-3AD203B41FA5}">
                      <a16:colId xmlns:a16="http://schemas.microsoft.com/office/drawing/2014/main" val="4141642851"/>
                    </a:ext>
                  </a:extLst>
                </a:gridCol>
                <a:gridCol w="1305551">
                  <a:extLst>
                    <a:ext uri="{9D8B030D-6E8A-4147-A177-3AD203B41FA5}">
                      <a16:colId xmlns:a16="http://schemas.microsoft.com/office/drawing/2014/main" val="680987160"/>
                    </a:ext>
                  </a:extLst>
                </a:gridCol>
              </a:tblGrid>
              <a:tr h="606178">
                <a:tc>
                  <a:txBody>
                    <a:bodyPr/>
                    <a:lstStyle/>
                    <a:p>
                      <a:pPr marL="0" marR="0">
                        <a:lnSpc>
                          <a:spcPct val="115000"/>
                        </a:lnSpc>
                        <a:spcBef>
                          <a:spcPts val="0"/>
                        </a:spcBef>
                        <a:spcAft>
                          <a:spcPts val="0"/>
                        </a:spcAft>
                      </a:pPr>
                      <a:r>
                        <a:rPr lang="en-US" sz="1800" b="0" kern="100" dirty="0">
                          <a:solidFill>
                            <a:schemeClr val="tx1"/>
                          </a:solidFill>
                          <a:effectLst/>
                        </a:rPr>
                        <a:t> </a:t>
                      </a:r>
                      <a:endParaRPr lang="en-US" sz="1800" b="0" kern="100" dirty="0">
                        <a:solidFill>
                          <a:schemeClr val="tx1"/>
                        </a:solidFill>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solidFill>
                            <a:schemeClr val="tx1"/>
                          </a:solidFill>
                          <a:effectLst/>
                        </a:rPr>
                        <a:t>Normal price</a:t>
                      </a:r>
                      <a:endParaRPr lang="en-US" sz="1800" b="0" kern="100" dirty="0">
                        <a:solidFill>
                          <a:schemeClr val="tx1"/>
                        </a:solidFill>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solidFill>
                            <a:schemeClr val="tx1"/>
                          </a:solidFill>
                          <a:effectLst/>
                        </a:rPr>
                        <a:t>High </a:t>
                      </a:r>
                    </a:p>
                    <a:p>
                      <a:pPr marL="0" marR="0" algn="ctr">
                        <a:lnSpc>
                          <a:spcPct val="115000"/>
                        </a:lnSpc>
                        <a:spcBef>
                          <a:spcPts val="0"/>
                        </a:spcBef>
                        <a:spcAft>
                          <a:spcPts val="0"/>
                        </a:spcAft>
                      </a:pPr>
                      <a:r>
                        <a:rPr lang="en-US" sz="1800" b="0" kern="100" dirty="0">
                          <a:solidFill>
                            <a:schemeClr val="tx1"/>
                          </a:solidFill>
                          <a:effectLst/>
                        </a:rPr>
                        <a:t>price</a:t>
                      </a:r>
                      <a:endParaRPr lang="en-US" sz="1800" b="0" kern="100" dirty="0">
                        <a:solidFill>
                          <a:schemeClr val="tx1"/>
                        </a:solidFill>
                        <a:effectLst/>
                        <a:latin typeface="+mj-lt"/>
                        <a:ea typeface="Aptos" panose="020B0004020202020204" pitchFamily="34" charset="0"/>
                        <a:cs typeface="Times New Roman" panose="02020603050405020304" pitchFamily="18" charset="0"/>
                      </a:endParaRPr>
                    </a:p>
                  </a:txBody>
                  <a:tcPr marL="50429" marR="50429" marT="0" marB="0" anchor="b"/>
                </a:tc>
                <a:extLst>
                  <a:ext uri="{0D108BD9-81ED-4DB2-BD59-A6C34878D82A}">
                    <a16:rowId xmlns:a16="http://schemas.microsoft.com/office/drawing/2014/main" val="664275656"/>
                  </a:ext>
                </a:extLst>
              </a:tr>
              <a:tr h="292698">
                <a:tc>
                  <a:txBody>
                    <a:bodyPr/>
                    <a:lstStyle/>
                    <a:p>
                      <a:pPr marL="0" marR="0">
                        <a:lnSpc>
                          <a:spcPct val="115000"/>
                        </a:lnSpc>
                        <a:spcBef>
                          <a:spcPts val="0"/>
                        </a:spcBef>
                        <a:spcAft>
                          <a:spcPts val="0"/>
                        </a:spcAft>
                      </a:pPr>
                      <a:endParaRPr lang="en-US" sz="1800" b="0" kern="100" dirty="0">
                        <a:solidFill>
                          <a:schemeClr val="tx1"/>
                        </a:solidFill>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solidFill>
                            <a:schemeClr val="tx1"/>
                          </a:solidFill>
                          <a:effectLst/>
                        </a:rPr>
                        <a:t>Coef.</a:t>
                      </a:r>
                      <a:endParaRPr lang="en-US" sz="1800" b="0" kern="100" dirty="0">
                        <a:solidFill>
                          <a:schemeClr val="tx1"/>
                        </a:solidFill>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solidFill>
                            <a:schemeClr val="tx1"/>
                          </a:solidFill>
                          <a:effectLst/>
                        </a:rPr>
                        <a:t>Coef.</a:t>
                      </a:r>
                      <a:endParaRPr lang="en-US" sz="1800" b="0" kern="100" dirty="0">
                        <a:solidFill>
                          <a:schemeClr val="tx1"/>
                        </a:solidFill>
                        <a:effectLst/>
                        <a:latin typeface="+mj-lt"/>
                        <a:ea typeface="Aptos" panose="020B0004020202020204" pitchFamily="34" charset="0"/>
                        <a:cs typeface="Times New Roman" panose="02020603050405020304" pitchFamily="18" charset="0"/>
                      </a:endParaRPr>
                    </a:p>
                  </a:txBody>
                  <a:tcPr marL="50429" marR="50429" marT="0" marB="0" anchor="b"/>
                </a:tc>
                <a:extLst>
                  <a:ext uri="{0D108BD9-81ED-4DB2-BD59-A6C34878D82A}">
                    <a16:rowId xmlns:a16="http://schemas.microsoft.com/office/drawing/2014/main" val="2696435771"/>
                  </a:ext>
                </a:extLst>
              </a:tr>
              <a:tr h="289911">
                <a:tc rowSpan="2">
                  <a:txBody>
                    <a:bodyPr/>
                    <a:lstStyle/>
                    <a:p>
                      <a:pPr marL="0" marR="0">
                        <a:lnSpc>
                          <a:spcPct val="115000"/>
                        </a:lnSpc>
                        <a:spcBef>
                          <a:spcPts val="0"/>
                        </a:spcBef>
                        <a:spcAft>
                          <a:spcPts val="0"/>
                        </a:spcAft>
                      </a:pPr>
                      <a:r>
                        <a:rPr lang="en-US" sz="1800" kern="100">
                          <a:solidFill>
                            <a:srgbClr val="000000"/>
                          </a:solidFill>
                          <a:effectLst/>
                        </a:rPr>
                        <a:t>Farm input subsidies</a:t>
                      </a:r>
                      <a:endParaRPr lang="en-US" sz="1800" kern="100">
                        <a:effectLst/>
                        <a:latin typeface="+mj-lt"/>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1.006*</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dirty="0">
                          <a:effectLst/>
                        </a:rPr>
                        <a:t>1.043*</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2772702967"/>
                  </a:ext>
                </a:extLst>
              </a:tr>
              <a:tr h="289911">
                <a:tc vMerge="1">
                  <a:txBody>
                    <a:bodyPr/>
                    <a:lstStyle/>
                    <a:p>
                      <a:endParaRPr lang="en-US"/>
                    </a:p>
                  </a:txBody>
                  <a:tcPr/>
                </a:tc>
                <a:tc>
                  <a:txBody>
                    <a:bodyPr/>
                    <a:lstStyle/>
                    <a:p>
                      <a:pPr marL="0" marR="0" algn="ctr">
                        <a:lnSpc>
                          <a:spcPct val="115000"/>
                        </a:lnSpc>
                        <a:spcBef>
                          <a:spcPts val="0"/>
                        </a:spcBef>
                        <a:spcAft>
                          <a:spcPts val="0"/>
                        </a:spcAft>
                      </a:pPr>
                      <a:r>
                        <a:rPr lang="en-US" sz="1800" b="0" kern="100">
                          <a:solidFill>
                            <a:srgbClr val="000000"/>
                          </a:solidFill>
                          <a:effectLst/>
                        </a:rPr>
                        <a:t>(0.134)</a:t>
                      </a:r>
                      <a:endParaRPr lang="en-US" sz="1800" b="0" kern="10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(0.119)</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1765176253"/>
                  </a:ext>
                </a:extLst>
              </a:tr>
              <a:tr h="289911">
                <a:tc>
                  <a:txBody>
                    <a:bodyPr/>
                    <a:lstStyle/>
                    <a:p>
                      <a:pPr marL="0" marR="0">
                        <a:lnSpc>
                          <a:spcPct val="115000"/>
                        </a:lnSpc>
                        <a:spcBef>
                          <a:spcPts val="0"/>
                        </a:spcBef>
                        <a:spcAft>
                          <a:spcPts val="0"/>
                        </a:spcAft>
                      </a:pPr>
                      <a:r>
                        <a:rPr lang="en-US" sz="1800" kern="100">
                          <a:solidFill>
                            <a:srgbClr val="000000"/>
                          </a:solidFill>
                          <a:effectLst/>
                        </a:rPr>
                        <a:t>Low interest loans </a:t>
                      </a:r>
                      <a:endParaRPr lang="en-US" sz="1800" kern="100">
                        <a:effectLst/>
                        <a:latin typeface="+mj-lt"/>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1.073*</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1.144*</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657585654"/>
                  </a:ext>
                </a:extLst>
              </a:tr>
              <a:tr h="293688">
                <a:tc>
                  <a:txBody>
                    <a:bodyPr/>
                    <a:lstStyle/>
                    <a:p>
                      <a:pPr>
                        <a:lnSpc>
                          <a:spcPct val="115000"/>
                        </a:lnSpc>
                      </a:pPr>
                      <a:endParaRPr lang="en-US" sz="1800" kern="100">
                        <a:effectLst/>
                        <a:latin typeface="+mj-lt"/>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(0.138)</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(0.114)</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3578659941"/>
                  </a:ext>
                </a:extLst>
              </a:tr>
              <a:tr h="289911">
                <a:tc rowSpan="2">
                  <a:txBody>
                    <a:bodyPr/>
                    <a:lstStyle/>
                    <a:p>
                      <a:pPr marL="0" marR="0">
                        <a:lnSpc>
                          <a:spcPct val="115000"/>
                        </a:lnSpc>
                        <a:spcBef>
                          <a:spcPts val="0"/>
                        </a:spcBef>
                        <a:spcAft>
                          <a:spcPts val="0"/>
                        </a:spcAft>
                      </a:pPr>
                      <a:r>
                        <a:rPr lang="en-US" sz="1800" kern="100" dirty="0">
                          <a:solidFill>
                            <a:srgbClr val="000000"/>
                          </a:solidFill>
                          <a:effectLst/>
                        </a:rPr>
                        <a:t>Market opportunities &amp; price stability</a:t>
                      </a:r>
                      <a:endParaRPr lang="en-US" sz="1800" kern="100" dirty="0">
                        <a:effectLst/>
                      </a:endParaRPr>
                    </a:p>
                    <a:p>
                      <a:pPr marL="0" marR="0">
                        <a:lnSpc>
                          <a:spcPct val="115000"/>
                        </a:lnSpc>
                        <a:spcBef>
                          <a:spcPts val="0"/>
                        </a:spcBef>
                        <a:spcAft>
                          <a:spcPts val="0"/>
                        </a:spcAft>
                      </a:pPr>
                      <a:r>
                        <a:rPr lang="en-US" sz="1800" kern="100" dirty="0">
                          <a:solidFill>
                            <a:srgbClr val="000000"/>
                          </a:solidFill>
                          <a:effectLst/>
                        </a:rPr>
                        <a:t> </a:t>
                      </a:r>
                      <a:endParaRPr lang="en-US" sz="1800" kern="100" dirty="0">
                        <a:effectLst/>
                        <a:latin typeface="+mj-lt"/>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1.434*</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dirty="0">
                          <a:effectLst/>
                        </a:rPr>
                        <a:t>1.618*</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2861894585"/>
                  </a:ext>
                </a:extLst>
              </a:tr>
              <a:tr h="289911">
                <a:tc vMerge="1">
                  <a:txBody>
                    <a:bodyPr/>
                    <a:lstStyle/>
                    <a:p>
                      <a:endParaRPr lang="en-US"/>
                    </a:p>
                  </a:txBody>
                  <a:tcPr/>
                </a:tc>
                <a:tc>
                  <a:txBody>
                    <a:bodyPr/>
                    <a:lstStyle/>
                    <a:p>
                      <a:pPr marL="0" marR="0" algn="ctr">
                        <a:lnSpc>
                          <a:spcPct val="115000"/>
                        </a:lnSpc>
                        <a:spcBef>
                          <a:spcPts val="0"/>
                        </a:spcBef>
                        <a:spcAft>
                          <a:spcPts val="0"/>
                        </a:spcAft>
                      </a:pPr>
                      <a:r>
                        <a:rPr lang="en-US" sz="1800" b="0" kern="100" dirty="0">
                          <a:solidFill>
                            <a:srgbClr val="000000"/>
                          </a:solidFill>
                          <a:effectLst/>
                        </a:rPr>
                        <a:t>(0.151)</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(0.132)</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3896016111"/>
                  </a:ext>
                </a:extLst>
              </a:tr>
              <a:tr h="289911">
                <a:tc rowSpan="2">
                  <a:txBody>
                    <a:bodyPr/>
                    <a:lstStyle/>
                    <a:p>
                      <a:pPr marL="0" marR="0">
                        <a:lnSpc>
                          <a:spcPct val="115000"/>
                        </a:lnSpc>
                        <a:spcBef>
                          <a:spcPts val="0"/>
                        </a:spcBef>
                        <a:spcAft>
                          <a:spcPts val="0"/>
                        </a:spcAft>
                      </a:pPr>
                      <a:r>
                        <a:rPr lang="en-US" sz="1800" kern="100">
                          <a:solidFill>
                            <a:srgbClr val="000000"/>
                          </a:solidFill>
                          <a:effectLst/>
                        </a:rPr>
                        <a:t>Subsidized crop and livestock insurance</a:t>
                      </a:r>
                      <a:endParaRPr lang="en-US" sz="1800" kern="100">
                        <a:effectLst/>
                      </a:endParaRPr>
                    </a:p>
                    <a:p>
                      <a:pPr marL="0" marR="0">
                        <a:lnSpc>
                          <a:spcPct val="115000"/>
                        </a:lnSpc>
                        <a:spcBef>
                          <a:spcPts val="0"/>
                        </a:spcBef>
                        <a:spcAft>
                          <a:spcPts val="0"/>
                        </a:spcAft>
                      </a:pPr>
                      <a:r>
                        <a:rPr lang="en-US" sz="1800" kern="100">
                          <a:solidFill>
                            <a:srgbClr val="000000"/>
                          </a:solidFill>
                          <a:effectLst/>
                        </a:rPr>
                        <a:t> </a:t>
                      </a:r>
                      <a:endParaRPr lang="en-US" sz="1800" kern="100">
                        <a:effectLst/>
                        <a:latin typeface="+mj-lt"/>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0.896*</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0.973*</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1204167335"/>
                  </a:ext>
                </a:extLst>
              </a:tr>
              <a:tr h="289911">
                <a:tc vMerge="1">
                  <a:txBody>
                    <a:bodyPr/>
                    <a:lstStyle/>
                    <a:p>
                      <a:endParaRPr lang="en-US"/>
                    </a:p>
                  </a:txBody>
                  <a:tcPr/>
                </a:tc>
                <a:tc>
                  <a:txBody>
                    <a:bodyPr/>
                    <a:lstStyle/>
                    <a:p>
                      <a:pPr marL="0" marR="0" algn="ctr">
                        <a:lnSpc>
                          <a:spcPct val="115000"/>
                        </a:lnSpc>
                        <a:spcBef>
                          <a:spcPts val="0"/>
                        </a:spcBef>
                        <a:spcAft>
                          <a:spcPts val="0"/>
                        </a:spcAft>
                      </a:pPr>
                      <a:r>
                        <a:rPr lang="en-US" sz="1800" b="0" kern="100" dirty="0">
                          <a:solidFill>
                            <a:srgbClr val="000000"/>
                          </a:solidFill>
                          <a:effectLst/>
                        </a:rPr>
                        <a:t>(0.140)</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(0.120)</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3703341451"/>
                  </a:ext>
                </a:extLst>
              </a:tr>
              <a:tr h="289911">
                <a:tc>
                  <a:txBody>
                    <a:bodyPr/>
                    <a:lstStyle/>
                    <a:p>
                      <a:pPr marL="0" marR="0">
                        <a:lnSpc>
                          <a:spcPct val="115000"/>
                        </a:lnSpc>
                        <a:spcBef>
                          <a:spcPts val="0"/>
                        </a:spcBef>
                        <a:spcAft>
                          <a:spcPts val="0"/>
                        </a:spcAft>
                      </a:pPr>
                      <a:r>
                        <a:rPr lang="en-US" sz="1800" kern="100" dirty="0">
                          <a:solidFill>
                            <a:srgbClr val="000000"/>
                          </a:solidFill>
                          <a:effectLst/>
                        </a:rPr>
                        <a:t>Roads and bridges in rural areas</a:t>
                      </a:r>
                      <a:endParaRPr lang="en-US" sz="1800" kern="100" dirty="0">
                        <a:effectLst/>
                        <a:latin typeface="+mj-lt"/>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1.169*</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1.206*</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1400164584"/>
                  </a:ext>
                </a:extLst>
              </a:tr>
              <a:tr h="293688">
                <a:tc>
                  <a:txBody>
                    <a:bodyPr/>
                    <a:lstStyle/>
                    <a:p>
                      <a:pPr>
                        <a:lnSpc>
                          <a:spcPct val="115000"/>
                        </a:lnSpc>
                      </a:pPr>
                      <a:endParaRPr lang="en-US" sz="1800" kern="100">
                        <a:effectLst/>
                        <a:latin typeface="+mj-lt"/>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(0.138)</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(0.123)</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1316043566"/>
                  </a:ext>
                </a:extLst>
              </a:tr>
              <a:tr h="289911">
                <a:tc rowSpan="2">
                  <a:txBody>
                    <a:bodyPr/>
                    <a:lstStyle/>
                    <a:p>
                      <a:pPr marL="0" marR="0">
                        <a:lnSpc>
                          <a:spcPct val="115000"/>
                        </a:lnSpc>
                        <a:spcBef>
                          <a:spcPts val="0"/>
                        </a:spcBef>
                        <a:spcAft>
                          <a:spcPts val="0"/>
                        </a:spcAft>
                      </a:pPr>
                      <a:r>
                        <a:rPr lang="en-US" sz="1800" kern="100" dirty="0">
                          <a:solidFill>
                            <a:srgbClr val="000000"/>
                          </a:solidFill>
                          <a:effectLst/>
                        </a:rPr>
                        <a:t>Agricultural extension</a:t>
                      </a:r>
                      <a:endParaRPr lang="en-US" sz="1800" kern="100" dirty="0">
                        <a:effectLst/>
                        <a:latin typeface="+mj-lt"/>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0" kern="100" dirty="0">
                          <a:solidFill>
                            <a:srgbClr val="000000"/>
                          </a:solidFill>
                          <a:effectLst/>
                        </a:rPr>
                        <a:t>1.355*</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0" kern="100">
                          <a:effectLst/>
                        </a:rPr>
                        <a:t>1.395*</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3644037531"/>
                  </a:ext>
                </a:extLst>
              </a:tr>
              <a:tr h="289911">
                <a:tc vMerge="1">
                  <a:txBody>
                    <a:bodyPr/>
                    <a:lstStyle/>
                    <a:p>
                      <a:endParaRPr lang="en-US"/>
                    </a:p>
                  </a:txBody>
                  <a:tcPr/>
                </a:tc>
                <a:tc>
                  <a:txBody>
                    <a:bodyPr/>
                    <a:lstStyle/>
                    <a:p>
                      <a:pPr marL="0" marR="0" algn="ctr">
                        <a:lnSpc>
                          <a:spcPct val="115000"/>
                        </a:lnSpc>
                        <a:spcBef>
                          <a:spcPts val="0"/>
                        </a:spcBef>
                        <a:spcAft>
                          <a:spcPts val="0"/>
                        </a:spcAft>
                      </a:pPr>
                      <a:r>
                        <a:rPr lang="en-US" sz="1800" b="0" kern="100" dirty="0">
                          <a:solidFill>
                            <a:srgbClr val="000000"/>
                          </a:solidFill>
                          <a:effectLst/>
                        </a:rPr>
                        <a:t>(0.0144)</a:t>
                      </a:r>
                      <a:endParaRPr lang="en-US" sz="1800" b="0" kern="100" dirty="0">
                        <a:effectLst/>
                        <a:latin typeface="+mj-lt"/>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0" kern="100">
                          <a:effectLst/>
                        </a:rPr>
                        <a:t>(0.129)</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3066846898"/>
                  </a:ext>
                </a:extLst>
              </a:tr>
              <a:tr h="289911">
                <a:tc>
                  <a:txBody>
                    <a:bodyPr/>
                    <a:lstStyle/>
                    <a:p>
                      <a:pPr marL="0" marR="0">
                        <a:lnSpc>
                          <a:spcPct val="115000"/>
                        </a:lnSpc>
                        <a:spcBef>
                          <a:spcPts val="0"/>
                        </a:spcBef>
                        <a:spcAft>
                          <a:spcPts val="0"/>
                        </a:spcAft>
                      </a:pPr>
                      <a:r>
                        <a:rPr lang="en-US" sz="2000" b="0" kern="100" dirty="0">
                          <a:effectLst/>
                        </a:rPr>
                        <a:t>Cash transfers (Base)</a:t>
                      </a:r>
                      <a:endParaRPr lang="en-US" sz="2000" b="0" kern="100" dirty="0">
                        <a:effectLst/>
                        <a:latin typeface="+mj-lt"/>
                        <a:ea typeface="Aptos" panose="020B0004020202020204" pitchFamily="34" charset="0"/>
                        <a:cs typeface="Times New Roman" panose="02020603050405020304" pitchFamily="18" charset="0"/>
                      </a:endParaRPr>
                    </a:p>
                  </a:txBody>
                  <a:tcPr marL="50429" marR="50429" marT="0" marB="0"/>
                </a:tc>
                <a:tc>
                  <a:txBody>
                    <a:bodyPr/>
                    <a:lstStyle/>
                    <a:p>
                      <a:pPr marL="0" marR="0" algn="ctr">
                        <a:lnSpc>
                          <a:spcPct val="115000"/>
                        </a:lnSpc>
                        <a:spcBef>
                          <a:spcPts val="0"/>
                        </a:spcBef>
                        <a:spcAft>
                          <a:spcPts val="0"/>
                        </a:spcAft>
                      </a:pPr>
                      <a:r>
                        <a:rPr lang="en-US" sz="1800" b="0" kern="100">
                          <a:effectLst/>
                        </a:rPr>
                        <a:t>0.000</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tc>
                  <a:txBody>
                    <a:bodyPr/>
                    <a:lstStyle/>
                    <a:p>
                      <a:pPr marL="0" marR="0" algn="ctr">
                        <a:lnSpc>
                          <a:spcPct val="115000"/>
                        </a:lnSpc>
                        <a:spcBef>
                          <a:spcPts val="0"/>
                        </a:spcBef>
                        <a:spcAft>
                          <a:spcPts val="0"/>
                        </a:spcAft>
                      </a:pPr>
                      <a:r>
                        <a:rPr lang="en-US" sz="1800" b="0" kern="100">
                          <a:effectLst/>
                        </a:rPr>
                        <a:t>0.000</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3116117218"/>
                  </a:ext>
                </a:extLst>
              </a:tr>
              <a:tr h="289911">
                <a:tc>
                  <a:txBody>
                    <a:bodyPr/>
                    <a:lstStyle/>
                    <a:p>
                      <a:pPr marL="0" marR="0">
                        <a:lnSpc>
                          <a:spcPct val="115000"/>
                        </a:lnSpc>
                        <a:spcBef>
                          <a:spcPts val="0"/>
                        </a:spcBef>
                        <a:spcAft>
                          <a:spcPts val="0"/>
                        </a:spcAft>
                      </a:pPr>
                      <a:r>
                        <a:rPr lang="en-US" sz="1800" b="0" kern="100" dirty="0">
                          <a:effectLst/>
                        </a:rPr>
                        <a:t>McFadden </a:t>
                      </a:r>
                      <a:r>
                        <a:rPr lang="en-US" sz="1800" b="0" kern="100" dirty="0" err="1">
                          <a:effectLst/>
                        </a:rPr>
                        <a:t>Psuedo</a:t>
                      </a:r>
                      <a:r>
                        <a:rPr lang="en-US" sz="1800" b="0" kern="100" dirty="0">
                          <a:effectLst/>
                        </a:rPr>
                        <a:t> R-squared</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a:effectLst/>
                        </a:rPr>
                        <a:t>0.106</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nchor="ctr"/>
                </a:tc>
                <a:tc>
                  <a:txBody>
                    <a:bodyPr/>
                    <a:lstStyle/>
                    <a:p>
                      <a:pPr marL="0" marR="0" algn="ctr">
                        <a:lnSpc>
                          <a:spcPct val="115000"/>
                        </a:lnSpc>
                        <a:spcBef>
                          <a:spcPts val="0"/>
                        </a:spcBef>
                        <a:spcAft>
                          <a:spcPts val="0"/>
                        </a:spcAft>
                      </a:pPr>
                      <a:r>
                        <a:rPr lang="en-US" sz="1800" b="0" kern="100" dirty="0">
                          <a:effectLst/>
                        </a:rPr>
                        <a:t>0.103</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ctr"/>
                </a:tc>
                <a:extLst>
                  <a:ext uri="{0D108BD9-81ED-4DB2-BD59-A6C34878D82A}">
                    <a16:rowId xmlns:a16="http://schemas.microsoft.com/office/drawing/2014/main" val="3056221114"/>
                  </a:ext>
                </a:extLst>
              </a:tr>
              <a:tr h="289911">
                <a:tc>
                  <a:txBody>
                    <a:bodyPr/>
                    <a:lstStyle/>
                    <a:p>
                      <a:pPr marL="0" marR="0">
                        <a:lnSpc>
                          <a:spcPct val="115000"/>
                        </a:lnSpc>
                        <a:spcBef>
                          <a:spcPts val="0"/>
                        </a:spcBef>
                        <a:spcAft>
                          <a:spcPts val="0"/>
                        </a:spcAft>
                      </a:pPr>
                      <a:r>
                        <a:rPr lang="en-US" sz="1800" b="0" kern="100" dirty="0">
                          <a:effectLst/>
                        </a:rPr>
                        <a:t>N</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effectLst/>
                        </a:rPr>
                        <a:t>3150</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ctr"/>
                </a:tc>
                <a:tc>
                  <a:txBody>
                    <a:bodyPr/>
                    <a:lstStyle/>
                    <a:p>
                      <a:pPr marL="0" marR="0" algn="ctr">
                        <a:lnSpc>
                          <a:spcPct val="115000"/>
                        </a:lnSpc>
                        <a:spcBef>
                          <a:spcPts val="0"/>
                        </a:spcBef>
                        <a:spcAft>
                          <a:spcPts val="0"/>
                        </a:spcAft>
                      </a:pPr>
                      <a:r>
                        <a:rPr lang="en-US" sz="1800" b="0" kern="100">
                          <a:effectLst/>
                        </a:rPr>
                        <a:t>3,150</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nchor="ctr"/>
                </a:tc>
                <a:extLst>
                  <a:ext uri="{0D108BD9-81ED-4DB2-BD59-A6C34878D82A}">
                    <a16:rowId xmlns:a16="http://schemas.microsoft.com/office/drawing/2014/main" val="656640923"/>
                  </a:ext>
                </a:extLst>
              </a:tr>
              <a:tr h="356860">
                <a:tc>
                  <a:txBody>
                    <a:bodyPr/>
                    <a:lstStyle/>
                    <a:p>
                      <a:pPr marL="0" marR="0">
                        <a:lnSpc>
                          <a:spcPct val="115000"/>
                        </a:lnSpc>
                        <a:spcBef>
                          <a:spcPts val="0"/>
                        </a:spcBef>
                        <a:spcAft>
                          <a:spcPts val="0"/>
                        </a:spcAft>
                      </a:pPr>
                      <a:r>
                        <a:rPr lang="en-US" sz="1800" b="0" kern="100" dirty="0">
                          <a:effectLst/>
                        </a:rPr>
                        <a:t>Log likelihood</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tc>
                <a:tc>
                  <a:txBody>
                    <a:bodyPr/>
                    <a:lstStyle/>
                    <a:p>
                      <a:pPr marL="0" marR="0" algn="ctr">
                        <a:lnSpc>
                          <a:spcPct val="115000"/>
                        </a:lnSpc>
                        <a:spcBef>
                          <a:spcPts val="0"/>
                        </a:spcBef>
                        <a:spcAft>
                          <a:spcPts val="0"/>
                        </a:spcAft>
                      </a:pPr>
                      <a:r>
                        <a:rPr lang="en-US" sz="1800" b="0" kern="100">
                          <a:effectLst/>
                        </a:rPr>
                        <a:t>-5045.25</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tc>
                <a:tc>
                  <a:txBody>
                    <a:bodyPr/>
                    <a:lstStyle/>
                    <a:p>
                      <a:pPr marL="0" marR="0" algn="ctr">
                        <a:lnSpc>
                          <a:spcPct val="115000"/>
                        </a:lnSpc>
                        <a:spcBef>
                          <a:spcPts val="0"/>
                        </a:spcBef>
                        <a:spcAft>
                          <a:spcPts val="0"/>
                        </a:spcAft>
                      </a:pPr>
                      <a:r>
                        <a:rPr lang="en-US" sz="1800" b="0" kern="100" dirty="0">
                          <a:effectLst/>
                        </a:rPr>
                        <a:t>-5065.31</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tc>
                <a:extLst>
                  <a:ext uri="{0D108BD9-81ED-4DB2-BD59-A6C34878D82A}">
                    <a16:rowId xmlns:a16="http://schemas.microsoft.com/office/drawing/2014/main" val="4145464272"/>
                  </a:ext>
                </a:extLst>
              </a:tr>
              <a:tr h="289911">
                <a:tc>
                  <a:txBody>
                    <a:bodyPr/>
                    <a:lstStyle/>
                    <a:p>
                      <a:pPr marL="0" marR="0">
                        <a:lnSpc>
                          <a:spcPct val="115000"/>
                        </a:lnSpc>
                        <a:spcBef>
                          <a:spcPts val="0"/>
                        </a:spcBef>
                        <a:spcAft>
                          <a:spcPts val="0"/>
                        </a:spcAft>
                      </a:pPr>
                      <a:r>
                        <a:rPr lang="en-US" sz="1800" b="0" kern="100" dirty="0">
                          <a:effectLst/>
                        </a:rPr>
                        <a:t>AIC</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a:effectLst/>
                        </a:rPr>
                        <a:t>10,144</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effectLst/>
                        </a:rPr>
                        <a:t>10,184</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extLst>
                  <a:ext uri="{0D108BD9-81ED-4DB2-BD59-A6C34878D82A}">
                    <a16:rowId xmlns:a16="http://schemas.microsoft.com/office/drawing/2014/main" val="3242926285"/>
                  </a:ext>
                </a:extLst>
              </a:tr>
              <a:tr h="289911">
                <a:tc>
                  <a:txBody>
                    <a:bodyPr/>
                    <a:lstStyle/>
                    <a:p>
                      <a:pPr marL="0" marR="0">
                        <a:lnSpc>
                          <a:spcPct val="115000"/>
                        </a:lnSpc>
                        <a:spcBef>
                          <a:spcPts val="0"/>
                        </a:spcBef>
                        <a:spcAft>
                          <a:spcPts val="0"/>
                        </a:spcAft>
                      </a:pPr>
                      <a:r>
                        <a:rPr lang="en-US" sz="1800" b="0" kern="100">
                          <a:effectLst/>
                        </a:rPr>
                        <a:t>AIC/N</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effectLst/>
                        </a:rPr>
                        <a:t>3.220</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effectLst/>
                        </a:rPr>
                        <a:t>3.233</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extLst>
                  <a:ext uri="{0D108BD9-81ED-4DB2-BD59-A6C34878D82A}">
                    <a16:rowId xmlns:a16="http://schemas.microsoft.com/office/drawing/2014/main" val="4075680617"/>
                  </a:ext>
                </a:extLst>
              </a:tr>
              <a:tr h="289911">
                <a:tc>
                  <a:txBody>
                    <a:bodyPr/>
                    <a:lstStyle/>
                    <a:p>
                      <a:pPr marL="0" marR="0">
                        <a:lnSpc>
                          <a:spcPct val="115000"/>
                        </a:lnSpc>
                        <a:spcBef>
                          <a:spcPts val="0"/>
                        </a:spcBef>
                        <a:spcAft>
                          <a:spcPts val="0"/>
                        </a:spcAft>
                      </a:pPr>
                      <a:r>
                        <a:rPr lang="en-US" sz="1800" b="0" kern="100">
                          <a:effectLst/>
                        </a:rPr>
                        <a:t>BIC</a:t>
                      </a:r>
                      <a:endParaRPr lang="en-US" sz="1800" b="0" kern="10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effectLst/>
                        </a:rPr>
                        <a:t>10,308</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tc>
                  <a:txBody>
                    <a:bodyPr/>
                    <a:lstStyle/>
                    <a:p>
                      <a:pPr marL="0" marR="0" algn="ctr">
                        <a:lnSpc>
                          <a:spcPct val="115000"/>
                        </a:lnSpc>
                        <a:spcBef>
                          <a:spcPts val="0"/>
                        </a:spcBef>
                        <a:spcAft>
                          <a:spcPts val="0"/>
                        </a:spcAft>
                      </a:pPr>
                      <a:r>
                        <a:rPr lang="en-US" sz="1800" b="0" kern="100" dirty="0">
                          <a:effectLst/>
                        </a:rPr>
                        <a:t>10,348</a:t>
                      </a:r>
                      <a:endParaRPr lang="en-US" sz="1800" b="0" kern="100" dirty="0">
                        <a:effectLst/>
                        <a:latin typeface="+mj-lt"/>
                        <a:ea typeface="Aptos" panose="020B0004020202020204" pitchFamily="34" charset="0"/>
                        <a:cs typeface="Times New Roman" panose="02020603050405020304" pitchFamily="18" charset="0"/>
                      </a:endParaRPr>
                    </a:p>
                  </a:txBody>
                  <a:tcPr marL="50429" marR="50429" marT="0" marB="0" anchor="b"/>
                </a:tc>
                <a:extLst>
                  <a:ext uri="{0D108BD9-81ED-4DB2-BD59-A6C34878D82A}">
                    <a16:rowId xmlns:a16="http://schemas.microsoft.com/office/drawing/2014/main" val="1887866180"/>
                  </a:ext>
                </a:extLst>
              </a:tr>
            </a:tbl>
          </a:graphicData>
        </a:graphic>
      </p:graphicFrame>
      <p:sp>
        <p:nvSpPr>
          <p:cNvPr id="9" name="TextBox 8">
            <a:extLst>
              <a:ext uri="{FF2B5EF4-FFF2-40B4-BE49-F238E27FC236}">
                <a16:creationId xmlns:a16="http://schemas.microsoft.com/office/drawing/2014/main" id="{1FA67AEF-0397-6258-B699-E4BB3F38A080}"/>
              </a:ext>
            </a:extLst>
          </p:cNvPr>
          <p:cNvSpPr txBox="1"/>
          <p:nvPr/>
        </p:nvSpPr>
        <p:spPr>
          <a:xfrm>
            <a:off x="-208155" y="5700714"/>
            <a:ext cx="4958573" cy="923330"/>
          </a:xfrm>
          <a:prstGeom prst="rect">
            <a:avLst/>
          </a:prstGeom>
          <a:noFill/>
        </p:spPr>
        <p:txBody>
          <a:bodyPr wrap="square">
            <a:spAutoFit/>
          </a:bodyPr>
          <a:lstStyle/>
          <a:p>
            <a:pPr algn="r"/>
            <a:r>
              <a:rPr lang="en-US" sz="1800" kern="0" dirty="0">
                <a:solidFill>
                  <a:schemeClr val="bg1"/>
                </a:solidFill>
                <a:effectLst/>
                <a:latin typeface="+mj-lt"/>
                <a:ea typeface="Aptos" panose="020B0004020202020204" pitchFamily="34" charset="0"/>
              </a:rPr>
              <a:t>Note: Standard Errors are presented in parentheses. Asterisk, ‘*’ , denotes statistical significance at p&lt;0.00001 level</a:t>
            </a:r>
            <a:endParaRPr lang="en-US" dirty="0">
              <a:solidFill>
                <a:schemeClr val="bg1"/>
              </a:solidFill>
              <a:latin typeface="+mj-lt"/>
            </a:endParaRPr>
          </a:p>
        </p:txBody>
      </p:sp>
    </p:spTree>
    <p:extLst>
      <p:ext uri="{BB962C8B-B14F-4D97-AF65-F5344CB8AC3E}">
        <p14:creationId xmlns:p14="http://schemas.microsoft.com/office/powerpoint/2010/main" val="3705621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3B49-9603-723E-E997-7552DB0C2B05}"/>
              </a:ext>
            </a:extLst>
          </p:cNvPr>
          <p:cNvSpPr>
            <a:spLocks noGrp="1"/>
          </p:cNvSpPr>
          <p:nvPr>
            <p:ph type="title"/>
          </p:nvPr>
        </p:nvSpPr>
        <p:spPr>
          <a:xfrm>
            <a:off x="167268" y="202400"/>
            <a:ext cx="11399892" cy="756605"/>
          </a:xfrm>
        </p:spPr>
        <p:txBody>
          <a:bodyPr/>
          <a:lstStyle/>
          <a:p>
            <a:r>
              <a:rPr lang="en-US" sz="3600" b="1" kern="0" dirty="0">
                <a:solidFill>
                  <a:schemeClr val="tx1"/>
                </a:solidFill>
                <a:effectLst/>
                <a:ea typeface="Aptos" panose="020B0004020202020204" pitchFamily="34" charset="0"/>
              </a:rPr>
              <a:t>Preference shares and rankings of policie</a:t>
            </a:r>
            <a:r>
              <a:rPr lang="en-US" sz="3600" b="1" kern="0" dirty="0">
                <a:solidFill>
                  <a:schemeClr val="tx1"/>
                </a:solidFill>
                <a:effectLst/>
                <a:ea typeface="Times New Roman" panose="02020603050405020304" pitchFamily="18" charset="0"/>
              </a:rPr>
              <a:t>s </a:t>
            </a:r>
            <a:endParaRPr lang="en-US" sz="7200" dirty="0">
              <a:solidFill>
                <a:schemeClr val="tx1"/>
              </a:solidFill>
            </a:endParaRPr>
          </a:p>
        </p:txBody>
      </p:sp>
      <p:graphicFrame>
        <p:nvGraphicFramePr>
          <p:cNvPr id="4" name="Table 3">
            <a:extLst>
              <a:ext uri="{FF2B5EF4-FFF2-40B4-BE49-F238E27FC236}">
                <a16:creationId xmlns:a16="http://schemas.microsoft.com/office/drawing/2014/main" id="{C2480D5D-F536-0CC0-1AEC-86D824B0DA86}"/>
              </a:ext>
            </a:extLst>
          </p:cNvPr>
          <p:cNvGraphicFramePr>
            <a:graphicFrameLocks noGrp="1"/>
          </p:cNvGraphicFramePr>
          <p:nvPr>
            <p:extLst>
              <p:ext uri="{D42A27DB-BD31-4B8C-83A1-F6EECF244321}">
                <p14:modId xmlns:p14="http://schemas.microsoft.com/office/powerpoint/2010/main" val="1994214219"/>
              </p:ext>
            </p:extLst>
          </p:nvPr>
        </p:nvGraphicFramePr>
        <p:xfrm>
          <a:off x="557274" y="1307380"/>
          <a:ext cx="10785008" cy="4837176"/>
        </p:xfrm>
        <a:graphic>
          <a:graphicData uri="http://schemas.openxmlformats.org/drawingml/2006/table">
            <a:tbl>
              <a:tblPr firstRow="1" firstCol="1" bandRow="1">
                <a:tableStyleId>{0505E3EF-67EA-436B-97B2-0124C06EBD24}</a:tableStyleId>
              </a:tblPr>
              <a:tblGrid>
                <a:gridCol w="896905">
                  <a:extLst>
                    <a:ext uri="{9D8B030D-6E8A-4147-A177-3AD203B41FA5}">
                      <a16:colId xmlns:a16="http://schemas.microsoft.com/office/drawing/2014/main" val="1521284469"/>
                    </a:ext>
                  </a:extLst>
                </a:gridCol>
                <a:gridCol w="3897252">
                  <a:extLst>
                    <a:ext uri="{9D8B030D-6E8A-4147-A177-3AD203B41FA5}">
                      <a16:colId xmlns:a16="http://schemas.microsoft.com/office/drawing/2014/main" val="3449465113"/>
                    </a:ext>
                  </a:extLst>
                </a:gridCol>
                <a:gridCol w="1012353">
                  <a:extLst>
                    <a:ext uri="{9D8B030D-6E8A-4147-A177-3AD203B41FA5}">
                      <a16:colId xmlns:a16="http://schemas.microsoft.com/office/drawing/2014/main" val="1296851636"/>
                    </a:ext>
                  </a:extLst>
                </a:gridCol>
                <a:gridCol w="324319">
                  <a:extLst>
                    <a:ext uri="{9D8B030D-6E8A-4147-A177-3AD203B41FA5}">
                      <a16:colId xmlns:a16="http://schemas.microsoft.com/office/drawing/2014/main" val="2214886135"/>
                    </a:ext>
                  </a:extLst>
                </a:gridCol>
                <a:gridCol w="3635472">
                  <a:extLst>
                    <a:ext uri="{9D8B030D-6E8A-4147-A177-3AD203B41FA5}">
                      <a16:colId xmlns:a16="http://schemas.microsoft.com/office/drawing/2014/main" val="1216284058"/>
                    </a:ext>
                  </a:extLst>
                </a:gridCol>
                <a:gridCol w="1018707">
                  <a:extLst>
                    <a:ext uri="{9D8B030D-6E8A-4147-A177-3AD203B41FA5}">
                      <a16:colId xmlns:a16="http://schemas.microsoft.com/office/drawing/2014/main" val="2401284218"/>
                    </a:ext>
                  </a:extLst>
                </a:gridCol>
              </a:tblGrid>
              <a:tr h="31256">
                <a:tc>
                  <a:txBody>
                    <a:bodyPr/>
                    <a:lstStyle/>
                    <a:p>
                      <a:pPr>
                        <a:lnSpc>
                          <a:spcPct val="115000"/>
                        </a:lnSpc>
                      </a:pPr>
                      <a:endParaRPr lang="en-US" sz="2400" b="1" kern="100" dirty="0">
                        <a:effectLst/>
                        <a:latin typeface="Amasis MT Pro" panose="020405040500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2400" b="1" kern="100" dirty="0">
                          <a:effectLst/>
                        </a:rPr>
                        <a:t>High prices</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83127" marR="83127"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2400" b="1" kern="100" dirty="0">
                          <a:effectLst/>
                        </a:rPr>
                        <a:t> </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2400" b="1" kern="100" dirty="0">
                          <a:effectLst/>
                        </a:rPr>
                        <a:t>Normal times</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83127" marR="83127" marT="0" marB="0" anchor="b"/>
                </a:tc>
                <a:tc hMerge="1">
                  <a:txBody>
                    <a:bodyPr/>
                    <a:lstStyle/>
                    <a:p>
                      <a:endParaRPr lang="en-US"/>
                    </a:p>
                  </a:txBody>
                  <a:tcPr/>
                </a:tc>
                <a:extLst>
                  <a:ext uri="{0D108BD9-81ED-4DB2-BD59-A6C34878D82A}">
                    <a16:rowId xmlns:a16="http://schemas.microsoft.com/office/drawing/2014/main" val="3651571985"/>
                  </a:ext>
                </a:extLst>
              </a:tr>
              <a:tr h="203200">
                <a:tc>
                  <a:txBody>
                    <a:bodyPr/>
                    <a:lstStyle/>
                    <a:p>
                      <a:pPr marL="0" marR="0" algn="ctr">
                        <a:lnSpc>
                          <a:spcPct val="115000"/>
                        </a:lnSpc>
                        <a:spcBef>
                          <a:spcPts val="0"/>
                        </a:spcBef>
                        <a:spcAft>
                          <a:spcPts val="0"/>
                        </a:spcAft>
                      </a:pPr>
                      <a:r>
                        <a:rPr lang="en-US" sz="2400" b="1" kern="100" dirty="0">
                          <a:effectLst/>
                        </a:rPr>
                        <a:t>Rank</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b="1" kern="100" dirty="0">
                          <a:effectLst/>
                        </a:rPr>
                        <a:t>Policy</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b="1" kern="100" dirty="0">
                          <a:effectLst/>
                        </a:rPr>
                        <a:t>Share</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b="1" kern="100" dirty="0">
                          <a:effectLst/>
                        </a:rPr>
                        <a:t> </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1" kern="100" dirty="0">
                          <a:effectLst/>
                        </a:rPr>
                        <a:t>Policy</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b="1" kern="100">
                          <a:effectLst/>
                        </a:rPr>
                        <a:t>Share</a:t>
                      </a:r>
                      <a:endParaRPr lang="en-US" sz="2400" b="1" kern="10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373184"/>
                  </a:ext>
                </a:extLst>
              </a:tr>
              <a:tr h="196850">
                <a:tc>
                  <a:txBody>
                    <a:bodyPr/>
                    <a:lstStyle/>
                    <a:p>
                      <a:pPr marL="0" marR="0" algn="ctr">
                        <a:lnSpc>
                          <a:spcPct val="115000"/>
                        </a:lnSpc>
                        <a:spcBef>
                          <a:spcPts val="0"/>
                        </a:spcBef>
                        <a:spcAft>
                          <a:spcPts val="0"/>
                        </a:spcAft>
                      </a:pPr>
                      <a:r>
                        <a:rPr lang="en-US" sz="2400" b="1" kern="100" dirty="0">
                          <a:effectLst/>
                        </a:rPr>
                        <a:t>1</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Market opportunities &amp; price stability</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0.229</a:t>
                      </a:r>
                      <a:endParaRPr lang="en-US" sz="2400" b="0" kern="100" dirty="0">
                        <a:effectLst/>
                        <a:latin typeface="Amasis MT Pro" panose="020405040500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Market opportunities &amp; price stability</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0.206</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1689403"/>
                  </a:ext>
                </a:extLst>
              </a:tr>
              <a:tr h="196850">
                <a:tc>
                  <a:txBody>
                    <a:bodyPr/>
                    <a:lstStyle/>
                    <a:p>
                      <a:pPr marL="0" marR="0" algn="ctr">
                        <a:lnSpc>
                          <a:spcPct val="115000"/>
                        </a:lnSpc>
                        <a:spcBef>
                          <a:spcPts val="0"/>
                        </a:spcBef>
                        <a:spcAft>
                          <a:spcPts val="0"/>
                        </a:spcAft>
                      </a:pPr>
                      <a:r>
                        <a:rPr lang="en-US" sz="2400" b="1" kern="100">
                          <a:effectLst/>
                        </a:rPr>
                        <a:t>2</a:t>
                      </a:r>
                      <a:endParaRPr lang="en-US" sz="2400" b="1" kern="10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Extension service</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0.183</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Extension service</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0.190</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9895994"/>
                  </a:ext>
                </a:extLst>
              </a:tr>
              <a:tr h="196850">
                <a:tc>
                  <a:txBody>
                    <a:bodyPr/>
                    <a:lstStyle/>
                    <a:p>
                      <a:pPr marL="0" marR="0" algn="ctr">
                        <a:lnSpc>
                          <a:spcPct val="115000"/>
                        </a:lnSpc>
                        <a:spcBef>
                          <a:spcPts val="0"/>
                        </a:spcBef>
                        <a:spcAft>
                          <a:spcPts val="0"/>
                        </a:spcAft>
                      </a:pPr>
                      <a:r>
                        <a:rPr lang="en-US" sz="2400" b="1" kern="100">
                          <a:effectLst/>
                        </a:rPr>
                        <a:t>3</a:t>
                      </a:r>
                      <a:endParaRPr lang="en-US" sz="2400" b="1" kern="10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Roads &amp; bridges in rural areas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0.152</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Roads &amp; bridges in rural areas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0.158</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90497865"/>
                  </a:ext>
                </a:extLst>
              </a:tr>
              <a:tr h="196850">
                <a:tc>
                  <a:txBody>
                    <a:bodyPr/>
                    <a:lstStyle/>
                    <a:p>
                      <a:pPr marL="0" marR="0" algn="ctr">
                        <a:lnSpc>
                          <a:spcPct val="115000"/>
                        </a:lnSpc>
                        <a:spcBef>
                          <a:spcPts val="0"/>
                        </a:spcBef>
                        <a:spcAft>
                          <a:spcPts val="0"/>
                        </a:spcAft>
                      </a:pPr>
                      <a:r>
                        <a:rPr lang="en-US" sz="2400" b="1" kern="100">
                          <a:effectLst/>
                        </a:rPr>
                        <a:t>4</a:t>
                      </a:r>
                      <a:endParaRPr lang="en-US" sz="2400" b="1" kern="10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Low interest loans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0.143</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Low interest loans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0.143</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4009155"/>
                  </a:ext>
                </a:extLst>
              </a:tr>
              <a:tr h="196850">
                <a:tc>
                  <a:txBody>
                    <a:bodyPr/>
                    <a:lstStyle/>
                    <a:p>
                      <a:pPr marL="0" marR="0" algn="ctr">
                        <a:lnSpc>
                          <a:spcPct val="115000"/>
                        </a:lnSpc>
                        <a:spcBef>
                          <a:spcPts val="0"/>
                        </a:spcBef>
                        <a:spcAft>
                          <a:spcPts val="0"/>
                        </a:spcAft>
                      </a:pPr>
                      <a:r>
                        <a:rPr lang="en-US" sz="2400" b="1" kern="100">
                          <a:effectLst/>
                        </a:rPr>
                        <a:t>5</a:t>
                      </a:r>
                      <a:endParaRPr lang="en-US" sz="2400" b="1" kern="10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Farm input subsidies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0.129</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Farm input subsidies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0.134</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173548"/>
                  </a:ext>
                </a:extLst>
              </a:tr>
              <a:tr h="196850">
                <a:tc>
                  <a:txBody>
                    <a:bodyPr/>
                    <a:lstStyle/>
                    <a:p>
                      <a:pPr marL="0" marR="0" algn="ctr">
                        <a:lnSpc>
                          <a:spcPct val="115000"/>
                        </a:lnSpc>
                        <a:spcBef>
                          <a:spcPts val="0"/>
                        </a:spcBef>
                        <a:spcAft>
                          <a:spcPts val="0"/>
                        </a:spcAft>
                      </a:pPr>
                      <a:r>
                        <a:rPr lang="en-US" sz="2400" b="1" kern="100">
                          <a:effectLst/>
                        </a:rPr>
                        <a:t>6</a:t>
                      </a:r>
                      <a:endParaRPr lang="en-US" sz="2400" b="1" kern="10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Crop &amp; livestock insurance</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0.120</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Crop &amp; livestock insurance</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0.120</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5634973"/>
                  </a:ext>
                </a:extLst>
              </a:tr>
              <a:tr h="203200">
                <a:tc>
                  <a:txBody>
                    <a:bodyPr/>
                    <a:lstStyle/>
                    <a:p>
                      <a:pPr marL="0" marR="0" algn="ctr">
                        <a:lnSpc>
                          <a:spcPct val="115000"/>
                        </a:lnSpc>
                        <a:spcBef>
                          <a:spcPts val="0"/>
                        </a:spcBef>
                        <a:spcAft>
                          <a:spcPts val="0"/>
                        </a:spcAft>
                      </a:pPr>
                      <a:r>
                        <a:rPr lang="en-US" sz="2400" b="1" kern="100" dirty="0">
                          <a:effectLst/>
                        </a:rPr>
                        <a:t>7</a:t>
                      </a:r>
                      <a:endParaRPr lang="en-US" sz="2400" b="1"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Cash transfers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0.045</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 </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Cash transfers</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kern="100" dirty="0">
                          <a:effectLst/>
                        </a:rPr>
                        <a:t>0.049</a:t>
                      </a:r>
                      <a:endParaRPr lang="en-US" sz="2400" b="0" kern="100" dirty="0">
                        <a:effectLst/>
                        <a:latin typeface="Amasis MT Pro" panose="020405040500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6306659"/>
                  </a:ext>
                </a:extLst>
              </a:tr>
            </a:tbl>
          </a:graphicData>
        </a:graphic>
      </p:graphicFrame>
      <p:cxnSp>
        <p:nvCxnSpPr>
          <p:cNvPr id="5" name="Straight Connector 4">
            <a:extLst>
              <a:ext uri="{FF2B5EF4-FFF2-40B4-BE49-F238E27FC236}">
                <a16:creationId xmlns:a16="http://schemas.microsoft.com/office/drawing/2014/main" id="{29C199F0-5C65-6CFF-B997-E58DF66267D3}"/>
              </a:ext>
            </a:extLst>
          </p:cNvPr>
          <p:cNvCxnSpPr/>
          <p:nvPr/>
        </p:nvCxnSpPr>
        <p:spPr>
          <a:xfrm>
            <a:off x="117423" y="4522303"/>
            <a:ext cx="11928654" cy="0"/>
          </a:xfrm>
          <a:prstGeom prst="line">
            <a:avLst/>
          </a:prstGeom>
          <a:ln w="762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5869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014F41-ABFB-9F58-AEC1-D5417103F54C}"/>
              </a:ext>
            </a:extLst>
          </p:cNvPr>
          <p:cNvSpPr/>
          <p:nvPr/>
        </p:nvSpPr>
        <p:spPr>
          <a:xfrm>
            <a:off x="0" y="1"/>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200" b="1" dirty="0">
                <a:latin typeface="+mj-lt"/>
              </a:rPr>
              <a:t>  Current literature</a:t>
            </a:r>
          </a:p>
        </p:txBody>
      </p:sp>
      <p:sp>
        <p:nvSpPr>
          <p:cNvPr id="7" name="Content Placeholder 6">
            <a:extLst>
              <a:ext uri="{FF2B5EF4-FFF2-40B4-BE49-F238E27FC236}">
                <a16:creationId xmlns:a16="http://schemas.microsoft.com/office/drawing/2014/main" id="{A1F18F88-A728-4237-39B1-F4FB38229A86}"/>
              </a:ext>
            </a:extLst>
          </p:cNvPr>
          <p:cNvSpPr>
            <a:spLocks noGrp="1"/>
          </p:cNvSpPr>
          <p:nvPr>
            <p:ph idx="1"/>
          </p:nvPr>
        </p:nvSpPr>
        <p:spPr>
          <a:xfrm>
            <a:off x="294861" y="1401555"/>
            <a:ext cx="10515600" cy="5319919"/>
          </a:xfrm>
        </p:spPr>
        <p:txBody>
          <a:bodyPr>
            <a:normAutofit lnSpcReduction="10000"/>
          </a:bodyPr>
          <a:lstStyle/>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Emerging research examines the impact of </a:t>
            </a:r>
            <a:r>
              <a:rPr kumimoji="0" lang="en-US" altLang="en-US" sz="2800" b="1" i="0" u="none" strike="noStrike" cap="none" normalizeH="0" baseline="0" dirty="0">
                <a:ln>
                  <a:noFill/>
                </a:ln>
                <a:solidFill>
                  <a:schemeClr val="tx1"/>
                </a:solidFill>
                <a:effectLst/>
                <a:latin typeface="Arial" panose="020B0604020202020204" pitchFamily="34" charset="0"/>
              </a:rPr>
              <a:t>food environments (FEs)</a:t>
            </a:r>
            <a:r>
              <a:rPr kumimoji="0" lang="en-US" altLang="en-US" sz="2800" b="0" i="0" u="none" strike="noStrike" cap="none" normalizeH="0" baseline="0" dirty="0">
                <a:ln>
                  <a:noFill/>
                </a:ln>
                <a:solidFill>
                  <a:schemeClr val="tx1"/>
                </a:solidFill>
                <a:effectLst/>
                <a:latin typeface="Arial" panose="020B0604020202020204" pitchFamily="34" charset="0"/>
              </a:rPr>
              <a:t> on dietary and nutritional outcomes</a:t>
            </a:r>
            <a:endParaRPr kumimoji="0" lang="en-US" altLang="en-US" sz="39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lang="en-US" dirty="0">
                <a:effectLst/>
                <a:latin typeface="Arial" panose="020B0604020202020204" pitchFamily="34" charset="0"/>
                <a:ea typeface="DengXian" panose="02010600030101010101" pitchFamily="2" charset="-122"/>
                <a:cs typeface="Arial" panose="020B0604020202020204" pitchFamily="34" charset="0"/>
              </a:rPr>
              <a:t>Food environments refer to “the physical, economic, and sociocultural settings that influence dietary behaviors”</a:t>
            </a:r>
            <a:endPar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Studies link the </a:t>
            </a:r>
            <a:r>
              <a:rPr kumimoji="0" lang="en-US" altLang="en-US" sz="2800" b="1" i="0" u="none" strike="noStrike" cap="none" normalizeH="0" baseline="0" dirty="0">
                <a:ln>
                  <a:noFill/>
                </a:ln>
                <a:solidFill>
                  <a:schemeClr val="tx1"/>
                </a:solidFill>
                <a:effectLst/>
                <a:latin typeface="Arial" panose="020B0604020202020204" pitchFamily="34" charset="0"/>
              </a:rPr>
              <a:t>availability and type of food</a:t>
            </a:r>
            <a:r>
              <a:rPr kumimoji="0" lang="en-US" altLang="en-US" sz="2800" b="0" i="0" u="none" strike="noStrike" cap="none" normalizeH="0" baseline="0" dirty="0">
                <a:ln>
                  <a:noFill/>
                </a:ln>
                <a:solidFill>
                  <a:schemeClr val="tx1"/>
                </a:solidFill>
                <a:effectLst/>
                <a:latin typeface="Arial" panose="020B0604020202020204" pitchFamily="34" charset="0"/>
              </a:rPr>
              <a:t> in various settings (e.g., homes, workplaces) to diet quality metrics </a:t>
            </a:r>
            <a:r>
              <a:rPr lang="en-US" sz="2000" kern="0" dirty="0">
                <a:effectLst/>
                <a:latin typeface="Arial" panose="020B0604020202020204" pitchFamily="34" charset="0"/>
                <a:ea typeface="SimSun" panose="02010600030101010101" pitchFamily="2" charset="-122"/>
                <a:cs typeface="Arial" panose="020B0604020202020204" pitchFamily="34" charset="0"/>
              </a:rPr>
              <a:t>(</a:t>
            </a:r>
            <a:r>
              <a:rPr lang="en-US" sz="2000" kern="0" dirty="0" err="1">
                <a:effectLst/>
                <a:latin typeface="Arial" panose="020B0604020202020204" pitchFamily="34" charset="0"/>
                <a:ea typeface="SimSun" panose="02010600030101010101" pitchFamily="2" charset="-122"/>
                <a:cs typeface="Arial" panose="020B0604020202020204" pitchFamily="34" charset="0"/>
              </a:rPr>
              <a:t>Bromage</a:t>
            </a:r>
            <a:r>
              <a:rPr lang="en-US" sz="2000" kern="0" dirty="0">
                <a:effectLst/>
                <a:latin typeface="Arial" panose="020B0604020202020204" pitchFamily="34" charset="0"/>
                <a:ea typeface="SimSun" panose="02010600030101010101" pitchFamily="2" charset="-122"/>
                <a:cs typeface="Arial" panose="020B0604020202020204" pitchFamily="34" charset="0"/>
              </a:rPr>
              <a:t> et al. 2021; </a:t>
            </a:r>
            <a:r>
              <a:rPr lang="en-US" sz="2000" kern="0" dirty="0" err="1">
                <a:effectLst/>
                <a:latin typeface="Arial" panose="020B0604020202020204" pitchFamily="34" charset="0"/>
                <a:ea typeface="SimSun" panose="02010600030101010101" pitchFamily="2" charset="-122"/>
                <a:cs typeface="Arial" panose="020B0604020202020204" pitchFamily="34" charset="0"/>
              </a:rPr>
              <a:t>Trijsburg</a:t>
            </a:r>
            <a:r>
              <a:rPr lang="en-US" sz="2000" kern="0" dirty="0">
                <a:effectLst/>
                <a:latin typeface="Arial" panose="020B0604020202020204" pitchFamily="34" charset="0"/>
                <a:ea typeface="SimSun" panose="02010600030101010101" pitchFamily="2" charset="-122"/>
                <a:cs typeface="Arial" panose="020B0604020202020204" pitchFamily="34" charset="0"/>
              </a:rPr>
              <a:t> et al. (2019))</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Research explores how access to </a:t>
            </a:r>
            <a:r>
              <a:rPr kumimoji="0" lang="en-US" altLang="en-US" sz="2800" b="1" i="0" u="none" strike="noStrike" cap="none" normalizeH="0" baseline="0" dirty="0">
                <a:ln>
                  <a:noFill/>
                </a:ln>
                <a:solidFill>
                  <a:schemeClr val="tx1"/>
                </a:solidFill>
                <a:effectLst/>
                <a:latin typeface="Arial" panose="020B0604020202020204" pitchFamily="34" charset="0"/>
              </a:rPr>
              <a:t>nutritious food vs. high-calorie "junk food"</a:t>
            </a:r>
            <a:r>
              <a:rPr kumimoji="0" lang="en-US" altLang="en-US" sz="2800" b="0" i="0" u="none" strike="noStrike" cap="none" normalizeH="0" baseline="0" dirty="0">
                <a:ln>
                  <a:noFill/>
                </a:ln>
                <a:solidFill>
                  <a:schemeClr val="tx1"/>
                </a:solidFill>
                <a:effectLst/>
                <a:latin typeface="Arial" panose="020B0604020202020204" pitchFamily="34" charset="0"/>
              </a:rPr>
              <a:t> influences health outcomes and diet quality</a:t>
            </a: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The evidence remains mixed, with </a:t>
            </a:r>
            <a:r>
              <a:rPr kumimoji="0" lang="en-US" altLang="en-US" sz="2800" b="1" i="0" u="none" strike="noStrike" cap="none" normalizeH="0" baseline="0" dirty="0">
                <a:ln>
                  <a:noFill/>
                </a:ln>
                <a:solidFill>
                  <a:schemeClr val="tx1"/>
                </a:solidFill>
                <a:effectLst/>
                <a:latin typeface="Arial" panose="020B0604020202020204" pitchFamily="34" charset="0"/>
              </a:rPr>
              <a:t>contradictory findings</a:t>
            </a:r>
            <a:r>
              <a:rPr kumimoji="0" lang="en-US" altLang="en-US" sz="2800" b="0" i="0" u="none" strike="noStrike" cap="none" normalizeH="0" baseline="0" dirty="0">
                <a:ln>
                  <a:noFill/>
                </a:ln>
                <a:solidFill>
                  <a:schemeClr val="tx1"/>
                </a:solidFill>
                <a:effectLst/>
                <a:latin typeface="Arial" panose="020B0604020202020204" pitchFamily="34" charset="0"/>
              </a:rPr>
              <a:t> fueling debate about the strength of the link between FEs and diet quality </a:t>
            </a:r>
            <a:r>
              <a:rPr lang="en-US" sz="2200" kern="0" dirty="0">
                <a:effectLst/>
                <a:latin typeface="Arial" panose="020B0604020202020204" pitchFamily="34" charset="0"/>
                <a:ea typeface="SimSun" panose="02010600030101010101" pitchFamily="2" charset="-122"/>
                <a:cs typeface="Arial" panose="020B0604020202020204" pitchFamily="34" charset="0"/>
              </a:rPr>
              <a:t>(Glass and Bilal 2016; Cooksey-Stowers, Schwartz, and Brownell 2017; Cobb et al. 2015; </a:t>
            </a:r>
            <a:r>
              <a:rPr lang="en-US" sz="2200" kern="0" dirty="0" err="1">
                <a:effectLst/>
                <a:latin typeface="Arial" panose="020B0604020202020204" pitchFamily="34" charset="0"/>
                <a:ea typeface="SimSun" panose="02010600030101010101" pitchFamily="2" charset="-122"/>
                <a:cs typeface="Arial" panose="020B0604020202020204" pitchFamily="34" charset="0"/>
              </a:rPr>
              <a:t>Ambikapathi</a:t>
            </a:r>
            <a:r>
              <a:rPr lang="en-US" sz="2200" kern="0" dirty="0">
                <a:effectLst/>
                <a:latin typeface="Arial" panose="020B0604020202020204" pitchFamily="34" charset="0"/>
                <a:ea typeface="SimSun" panose="02010600030101010101" pitchFamily="2" charset="-122"/>
                <a:cs typeface="Arial" panose="020B0604020202020204" pitchFamily="34" charset="0"/>
              </a:rPr>
              <a:t> et al. 2021)</a:t>
            </a:r>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2" name="Slide Number Placeholder 1">
            <a:extLst>
              <a:ext uri="{FF2B5EF4-FFF2-40B4-BE49-F238E27FC236}">
                <a16:creationId xmlns:a16="http://schemas.microsoft.com/office/drawing/2014/main" id="{26C25AFB-3CE0-FB40-5FDB-D1C23DFCB57F}"/>
              </a:ext>
            </a:extLst>
          </p:cNvPr>
          <p:cNvSpPr>
            <a:spLocks noGrp="1"/>
          </p:cNvSpPr>
          <p:nvPr>
            <p:ph type="sldNum" sz="quarter" idx="12"/>
          </p:nvPr>
        </p:nvSpPr>
        <p:spPr/>
        <p:txBody>
          <a:bodyPr/>
          <a:lstStyle/>
          <a:p>
            <a:fld id="{FC0636EF-1E8A-4064-8053-8FE39D1111A6}" type="slidenum">
              <a:rPr lang="en-US" smtClean="0"/>
              <a:t>6</a:t>
            </a:fld>
            <a:endParaRPr lang="en-US"/>
          </a:p>
        </p:txBody>
      </p:sp>
    </p:spTree>
    <p:extLst>
      <p:ext uri="{BB962C8B-B14F-4D97-AF65-F5344CB8AC3E}">
        <p14:creationId xmlns:p14="http://schemas.microsoft.com/office/powerpoint/2010/main" val="3749132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BE3A-6064-A2D0-954D-3CF1D2754F6B}"/>
              </a:ext>
            </a:extLst>
          </p:cNvPr>
          <p:cNvSpPr>
            <a:spLocks noGrp="1"/>
          </p:cNvSpPr>
          <p:nvPr>
            <p:ph type="title"/>
          </p:nvPr>
        </p:nvSpPr>
        <p:spPr>
          <a:xfrm>
            <a:off x="1148575" y="123813"/>
            <a:ext cx="10303727" cy="601018"/>
          </a:xfrm>
        </p:spPr>
        <p:txBody>
          <a:bodyPr/>
          <a:lstStyle/>
          <a:p>
            <a:r>
              <a:rPr lang="en-US" dirty="0">
                <a:solidFill>
                  <a:schemeClr val="bg1"/>
                </a:solidFill>
              </a:rPr>
              <a:t>Kenyan farmers’ policy preferences in…</a:t>
            </a:r>
          </a:p>
        </p:txBody>
      </p:sp>
      <p:graphicFrame>
        <p:nvGraphicFramePr>
          <p:cNvPr id="4" name="Chart 3">
            <a:extLst>
              <a:ext uri="{FF2B5EF4-FFF2-40B4-BE49-F238E27FC236}">
                <a16:creationId xmlns:a16="http://schemas.microsoft.com/office/drawing/2014/main" id="{957C1FFD-CCB5-467B-84CC-8B4DE9DF698E}"/>
              </a:ext>
            </a:extLst>
          </p:cNvPr>
          <p:cNvGraphicFramePr>
            <a:graphicFrameLocks/>
          </p:cNvGraphicFramePr>
          <p:nvPr>
            <p:extLst>
              <p:ext uri="{D42A27DB-BD31-4B8C-83A1-F6EECF244321}">
                <p14:modId xmlns:p14="http://schemas.microsoft.com/office/powerpoint/2010/main" val="730083617"/>
              </p:ext>
            </p:extLst>
          </p:nvPr>
        </p:nvGraphicFramePr>
        <p:xfrm>
          <a:off x="3698875" y="600132"/>
          <a:ext cx="9735602" cy="3137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53357D6-64D7-43A9-8DA1-4D252DE056FF}"/>
              </a:ext>
            </a:extLst>
          </p:cNvPr>
          <p:cNvGraphicFramePr>
            <a:graphicFrameLocks/>
          </p:cNvGraphicFramePr>
          <p:nvPr>
            <p:extLst>
              <p:ext uri="{D42A27DB-BD31-4B8C-83A1-F6EECF244321}">
                <p14:modId xmlns:p14="http://schemas.microsoft.com/office/powerpoint/2010/main" val="969262439"/>
              </p:ext>
            </p:extLst>
          </p:nvPr>
        </p:nvGraphicFramePr>
        <p:xfrm>
          <a:off x="3731110" y="3732724"/>
          <a:ext cx="9713299" cy="312030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BA88C036-2291-ECC3-06BA-C35E1FE3D26F}"/>
              </a:ext>
            </a:extLst>
          </p:cNvPr>
          <p:cNvSpPr/>
          <p:nvPr/>
        </p:nvSpPr>
        <p:spPr>
          <a:xfrm>
            <a:off x="401444" y="1973766"/>
            <a:ext cx="2430966" cy="39029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347CBF-A2F9-0FD2-A2D9-3DCD69123109}"/>
              </a:ext>
            </a:extLst>
          </p:cNvPr>
          <p:cNvSpPr txBox="1"/>
          <p:nvPr/>
        </p:nvSpPr>
        <p:spPr>
          <a:xfrm>
            <a:off x="142854" y="3860919"/>
            <a:ext cx="3546088" cy="3046988"/>
          </a:xfrm>
          <a:prstGeom prst="rect">
            <a:avLst/>
          </a:prstGeom>
          <a:solidFill>
            <a:schemeClr val="accent3">
              <a:lumMod val="20000"/>
              <a:lumOff val="80000"/>
            </a:schemeClr>
          </a:solidFill>
        </p:spPr>
        <p:txBody>
          <a:bodyPr wrap="square" rtlCol="0">
            <a:spAutoFit/>
          </a:bodyPr>
          <a:lstStyle/>
          <a:p>
            <a:pPr marL="342900" indent="-342900">
              <a:buFont typeface="Arial" panose="020B0604020202020204" pitchFamily="34" charset="0"/>
              <a:buChar char="•"/>
            </a:pPr>
            <a:r>
              <a:rPr lang="en-US" sz="2400" b="1" dirty="0">
                <a:solidFill>
                  <a:schemeClr val="accent1">
                    <a:lumMod val="50000"/>
                  </a:schemeClr>
                </a:solidFill>
              </a:rPr>
              <a:t>Ordinal ranking is same</a:t>
            </a:r>
          </a:p>
          <a:p>
            <a:pPr marL="342900" indent="-342900">
              <a:buFont typeface="Arial" panose="020B0604020202020204" pitchFamily="34" charset="0"/>
              <a:buChar char="•"/>
            </a:pPr>
            <a:r>
              <a:rPr lang="en-US" sz="2400" b="1" dirty="0">
                <a:solidFill>
                  <a:schemeClr val="accent1">
                    <a:lumMod val="50000"/>
                  </a:schemeClr>
                </a:solidFill>
              </a:rPr>
              <a:t>Likes and dislikes are even more pronounced (i.e., change in cardinal ranking)</a:t>
            </a:r>
          </a:p>
          <a:p>
            <a:pPr marL="342900" indent="-342900">
              <a:buFont typeface="Arial" panose="020B0604020202020204" pitchFamily="34" charset="0"/>
              <a:buChar char="•"/>
            </a:pPr>
            <a:endParaRPr lang="en-US" sz="2400" b="1" dirty="0">
              <a:solidFill>
                <a:schemeClr val="accent1">
                  <a:lumMod val="50000"/>
                </a:schemeClr>
              </a:solidFill>
            </a:endParaRPr>
          </a:p>
        </p:txBody>
      </p:sp>
      <p:sp>
        <p:nvSpPr>
          <p:cNvPr id="9" name="TextBox 8">
            <a:extLst>
              <a:ext uri="{FF2B5EF4-FFF2-40B4-BE49-F238E27FC236}">
                <a16:creationId xmlns:a16="http://schemas.microsoft.com/office/drawing/2014/main" id="{39BAD9D6-A3FB-20C0-BCCE-58A74988E02F}"/>
              </a:ext>
            </a:extLst>
          </p:cNvPr>
          <p:cNvSpPr txBox="1"/>
          <p:nvPr/>
        </p:nvSpPr>
        <p:spPr>
          <a:xfrm>
            <a:off x="142854" y="1138713"/>
            <a:ext cx="3546089" cy="2308324"/>
          </a:xfrm>
          <a:prstGeom prst="rect">
            <a:avLst/>
          </a:prstGeom>
          <a:solidFill>
            <a:schemeClr val="accent3">
              <a:lumMod val="20000"/>
              <a:lumOff val="80000"/>
            </a:schemeClr>
          </a:solidFill>
        </p:spPr>
        <p:txBody>
          <a:bodyPr wrap="square" rtlCol="0">
            <a:spAutoFit/>
          </a:bodyPr>
          <a:lstStyle/>
          <a:p>
            <a:pPr marL="342900" indent="-342900">
              <a:buFont typeface="Arial" panose="020B0604020202020204" pitchFamily="34" charset="0"/>
              <a:buChar char="•"/>
            </a:pPr>
            <a:r>
              <a:rPr lang="en-US" sz="2400" b="1" dirty="0">
                <a:solidFill>
                  <a:schemeClr val="accent1">
                    <a:lumMod val="50000"/>
                  </a:schemeClr>
                </a:solidFill>
              </a:rPr>
              <a:t>Strong preference for market-based and public goods investments</a:t>
            </a:r>
          </a:p>
          <a:p>
            <a:pPr marL="342900" indent="-342900">
              <a:buFont typeface="Arial" panose="020B0604020202020204" pitchFamily="34" charset="0"/>
              <a:buChar char="•"/>
            </a:pPr>
            <a:r>
              <a:rPr lang="en-US" sz="2400" b="1" dirty="0">
                <a:solidFill>
                  <a:schemeClr val="accent1">
                    <a:lumMod val="50000"/>
                  </a:schemeClr>
                </a:solidFill>
              </a:rPr>
              <a:t>Safety net policy least preferred</a:t>
            </a:r>
          </a:p>
        </p:txBody>
      </p:sp>
    </p:spTree>
    <p:extLst>
      <p:ext uri="{BB962C8B-B14F-4D97-AF65-F5344CB8AC3E}">
        <p14:creationId xmlns:p14="http://schemas.microsoft.com/office/powerpoint/2010/main" val="40449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dirty="0">
                <a:solidFill>
                  <a:schemeClr val="tx1"/>
                </a:solidFill>
              </a:rPr>
              <a:t>Main Takeaways</a:t>
            </a:r>
          </a:p>
        </p:txBody>
      </p:sp>
      <p:sp>
        <p:nvSpPr>
          <p:cNvPr id="7" name="Rectangle 1">
            <a:extLst>
              <a:ext uri="{FF2B5EF4-FFF2-40B4-BE49-F238E27FC236}">
                <a16:creationId xmlns:a16="http://schemas.microsoft.com/office/drawing/2014/main" id="{E1F0E0F8-C6BE-6B7C-5338-2ADBED8FCB53}"/>
              </a:ext>
            </a:extLst>
          </p:cNvPr>
          <p:cNvSpPr>
            <a:spLocks noGrp="1" noChangeArrowheads="1"/>
          </p:cNvSpPr>
          <p:nvPr>
            <p:ph sz="quarter" idx="15"/>
          </p:nvPr>
        </p:nvSpPr>
        <p:spPr bwMode="auto">
          <a:xfrm>
            <a:off x="593726" y="2001869"/>
            <a:ext cx="1076936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effectLst/>
              <a:latin typeface="Amasis MT Pro" panose="020405040500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masis MT Pro" panose="02040504050005020304" pitchFamily="18" charset="0"/>
              </a:rPr>
              <a:t>Farmers prefer market-based and public goods options over subsidy-based approaches or safety nets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masis MT Pro" panose="02040504050005020304" pitchFamily="18" charset="0"/>
              </a:rPr>
              <a:t>Farm input subsidies, despite receiving significant government attention and resources, ranked 5</a:t>
            </a:r>
            <a:r>
              <a:rPr kumimoji="0" lang="en-US" altLang="en-US" sz="2400" b="0" i="0" u="none" strike="noStrike" cap="none" normalizeH="0" baseline="30000" dirty="0">
                <a:ln>
                  <a:noFill/>
                </a:ln>
                <a:effectLst/>
                <a:latin typeface="Amasis MT Pro" panose="02040504050005020304" pitchFamily="18" charset="0"/>
              </a:rPr>
              <a:t>th</a:t>
            </a:r>
            <a:r>
              <a:rPr kumimoji="0" lang="en-US" altLang="en-US" sz="2400" b="0" i="0" u="none" strike="noStrike" cap="none" normalizeH="0" baseline="0" dirty="0">
                <a:ln>
                  <a:noFill/>
                </a:ln>
                <a:effectLst/>
                <a:latin typeface="Amasis MT Pro" panose="02040504050005020304" pitchFamily="18" charset="0"/>
              </a:rPr>
              <a:t> in preference in both scenarios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masis MT Pro" panose="02040504050005020304" pitchFamily="18" charset="0"/>
              </a:rPr>
              <a:t>Policy preference rankings remain consistent regardless of crisis, indicating farmers' ordinal policy preferences are stable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masis MT Pro" panose="02040504050005020304" pitchFamily="18" charset="0"/>
              </a:rPr>
              <a:t>However, the distance between the most and least preferred policies widens during a crisis, suggesting cardinal rankings are sensitive to crisis scenarios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masis MT Pro" panose="02040504050005020304" pitchFamily="18" charset="0"/>
              </a:rPr>
              <a:t>In times of crisis, farmers prioritize market opportunities, price stability, and public goods investments even more, while showing less preference for subsidies and cash transfers</a:t>
            </a:r>
          </a:p>
        </p:txBody>
      </p:sp>
    </p:spTree>
    <p:extLst>
      <p:ext uri="{BB962C8B-B14F-4D97-AF65-F5344CB8AC3E}">
        <p14:creationId xmlns:p14="http://schemas.microsoft.com/office/powerpoint/2010/main" val="888484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ABA3-6BA1-CD22-144D-0CCACB045EF4}"/>
              </a:ext>
            </a:extLst>
          </p:cNvPr>
          <p:cNvSpPr>
            <a:spLocks noGrp="1"/>
          </p:cNvSpPr>
          <p:nvPr>
            <p:ph type="title"/>
          </p:nvPr>
        </p:nvSpPr>
        <p:spPr/>
        <p:txBody>
          <a:bodyPr/>
          <a:lstStyle/>
          <a:p>
            <a:r>
              <a:rPr lang="en-US" dirty="0">
                <a:solidFill>
                  <a:schemeClr val="tx1"/>
                </a:solidFill>
              </a:rPr>
              <a:t>Limitations</a:t>
            </a:r>
          </a:p>
        </p:txBody>
      </p:sp>
      <p:sp>
        <p:nvSpPr>
          <p:cNvPr id="3" name="Content Placeholder 2">
            <a:extLst>
              <a:ext uri="{FF2B5EF4-FFF2-40B4-BE49-F238E27FC236}">
                <a16:creationId xmlns:a16="http://schemas.microsoft.com/office/drawing/2014/main" id="{9F69896E-C4A9-4E66-D1E1-149236FF8C21}"/>
              </a:ext>
            </a:extLst>
          </p:cNvPr>
          <p:cNvSpPr>
            <a:spLocks noGrp="1"/>
          </p:cNvSpPr>
          <p:nvPr>
            <p:ph sz="quarter" idx="15"/>
          </p:nvPr>
        </p:nvSpPr>
        <p:spPr>
          <a:xfrm>
            <a:off x="594360" y="2676525"/>
            <a:ext cx="10392728" cy="4011354"/>
          </a:xfrm>
        </p:spPr>
        <p:txBody>
          <a:bodyPr>
            <a:normAutofit lnSpcReduction="10000"/>
          </a:bodyPr>
          <a:lstStyle/>
          <a:p>
            <a:pPr marL="342900" indent="-342900">
              <a:buFont typeface="Arial" panose="020B0604020202020204" pitchFamily="34" charset="0"/>
              <a:buChar char="•"/>
            </a:pPr>
            <a:r>
              <a:rPr lang="en-US" sz="2400" dirty="0">
                <a:latin typeface="Amasis MT Pro" panose="02040504050005020304" pitchFamily="18" charset="0"/>
              </a:rPr>
              <a:t>Policy options are not exhaustive--Preferences are relative to the seven specific policies included in the experiment</a:t>
            </a:r>
          </a:p>
          <a:p>
            <a:pPr marL="342900" indent="-342900">
              <a:buFont typeface="Arial" panose="020B0604020202020204" pitchFamily="34" charset="0"/>
              <a:buChar char="•"/>
            </a:pPr>
            <a:r>
              <a:rPr lang="en-US" sz="2400" dirty="0">
                <a:latin typeface="Amasis MT Pro" panose="02040504050005020304" pitchFamily="18" charset="0"/>
              </a:rPr>
              <a:t>Limitations of a phone survey in reaching farmers that may not own a phone or not reachable due to connectivity issues </a:t>
            </a:r>
          </a:p>
          <a:p>
            <a:pPr marL="342900" indent="-342900">
              <a:buFont typeface="Arial" panose="020B0604020202020204" pitchFamily="34" charset="0"/>
              <a:buChar char="•"/>
            </a:pPr>
            <a:r>
              <a:rPr lang="en-US" sz="2400" dirty="0">
                <a:latin typeface="Amasis MT Pro" panose="02040504050005020304" pitchFamily="18" charset="0"/>
              </a:rPr>
              <a:t>Results do not represent preferences of non-crop farmers (e.g., pastoralists, farmers that only do livestock or fishery farming)</a:t>
            </a:r>
          </a:p>
          <a:p>
            <a:pPr marL="342900" indent="-342900">
              <a:buFont typeface="Arial" panose="020B0604020202020204" pitchFamily="34" charset="0"/>
              <a:buChar char="•"/>
            </a:pPr>
            <a:r>
              <a:rPr lang="en-US" sz="2400" dirty="0">
                <a:latin typeface="Amasis MT Pro" panose="02040504050005020304" pitchFamily="18" charset="0"/>
              </a:rPr>
              <a:t>Preference rankings presented here are an average across the sample, We have yet to explore heterogeneity in policy preferences by group characteristics that are often targeted by policy makers – e.g., small-holder and resource-poor farmers – this will be the next step</a:t>
            </a:r>
          </a:p>
          <a:p>
            <a:endParaRPr lang="en-US" dirty="0"/>
          </a:p>
        </p:txBody>
      </p:sp>
    </p:spTree>
    <p:extLst>
      <p:ext uri="{BB962C8B-B14F-4D97-AF65-F5344CB8AC3E}">
        <p14:creationId xmlns:p14="http://schemas.microsoft.com/office/powerpoint/2010/main" val="694522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29B5-1B58-809F-FEA7-B82105E94664}"/>
              </a:ext>
            </a:extLst>
          </p:cNvPr>
          <p:cNvSpPr>
            <a:spLocks noGrp="1"/>
          </p:cNvSpPr>
          <p:nvPr>
            <p:ph type="title"/>
          </p:nvPr>
        </p:nvSpPr>
        <p:spPr/>
        <p:txBody>
          <a:bodyPr vert="horz" lIns="0" tIns="0" rIns="0" bIns="0" rtlCol="0" anchor="b" anchorCtr="0">
            <a:normAutofit/>
          </a:bodyPr>
          <a:lstStyle/>
          <a:p>
            <a:r>
              <a:rPr lang="en-US" b="1" i="0" kern="1200" spc="100" baseline="0" dirty="0">
                <a:solidFill>
                  <a:schemeClr val="bg1"/>
                </a:solidFill>
                <a:latin typeface="+mj-lt"/>
                <a:ea typeface="+mj-ea"/>
                <a:cs typeface="+mj-cs"/>
              </a:rPr>
              <a:t>Implications</a:t>
            </a:r>
          </a:p>
        </p:txBody>
      </p:sp>
      <p:sp>
        <p:nvSpPr>
          <p:cNvPr id="7" name="Rectangle 1">
            <a:extLst>
              <a:ext uri="{FF2B5EF4-FFF2-40B4-BE49-F238E27FC236}">
                <a16:creationId xmlns:a16="http://schemas.microsoft.com/office/drawing/2014/main" id="{73267D3B-CB47-3283-6880-68B4D50C4FB3}"/>
              </a:ext>
            </a:extLst>
          </p:cNvPr>
          <p:cNvSpPr>
            <a:spLocks noChangeArrowheads="1"/>
          </p:cNvSpPr>
          <p:nvPr/>
        </p:nvSpPr>
        <p:spPr bwMode="auto">
          <a:xfrm>
            <a:off x="2470485" y="2105545"/>
            <a:ext cx="8997615" cy="36993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228600" rIns="0" bIns="0" numCol="1" rtlCol="0" anchorCtr="0" compatLnSpc="1">
            <a:prstTxWarp prst="textNoShape">
              <a:avLst/>
            </a:prstTxWarp>
            <a:noAutofit/>
          </a:bodyPr>
          <a:lstStyle/>
          <a:p>
            <a:pPr marL="283464" marR="0" lvl="0" indent="-283464" fontAlgn="base">
              <a:lnSpc>
                <a:spcPct val="90000"/>
              </a:lnSpc>
              <a:spcBef>
                <a:spcPts val="1800"/>
              </a:spcBef>
              <a:spcAft>
                <a:spcPct val="0"/>
              </a:spcAft>
              <a:buClrTx/>
              <a:buSzTx/>
              <a:buFont typeface="Arial" panose="020B0604020202020204" pitchFamily="34" charset="0"/>
              <a:buChar char="•"/>
              <a:tabLst/>
            </a:pPr>
            <a:r>
              <a:rPr kumimoji="0" lang="en-US" altLang="en-US" sz="2600" u="none" strike="noStrike" cap="none" normalizeH="0" baseline="0" dirty="0">
                <a:ln>
                  <a:noFill/>
                </a:ln>
                <a:solidFill>
                  <a:schemeClr val="bg1"/>
                </a:solidFill>
                <a:effectLst/>
              </a:rPr>
              <a:t>Massive resources are often invested in mitigation and recovery following an economic crisis</a:t>
            </a:r>
          </a:p>
          <a:p>
            <a:pPr marL="283464" marR="0" lvl="0" indent="-283464" fontAlgn="base">
              <a:lnSpc>
                <a:spcPct val="90000"/>
              </a:lnSpc>
              <a:spcBef>
                <a:spcPts val="1800"/>
              </a:spcBef>
              <a:spcAft>
                <a:spcPct val="0"/>
              </a:spcAft>
              <a:buClrTx/>
              <a:buSzTx/>
              <a:buFont typeface="Arial" panose="020B0604020202020204" pitchFamily="34" charset="0"/>
              <a:buChar char="•"/>
              <a:tabLst/>
            </a:pPr>
            <a:r>
              <a:rPr kumimoji="0" lang="en-US" altLang="en-US" sz="2600" u="none" strike="noStrike" cap="none" normalizeH="0" baseline="0" dirty="0">
                <a:ln>
                  <a:noFill/>
                </a:ln>
                <a:solidFill>
                  <a:schemeClr val="bg1"/>
                </a:solidFill>
                <a:effectLst/>
              </a:rPr>
              <a:t>It's crucial to understand if these measures meet the needs of the intended recipients</a:t>
            </a:r>
          </a:p>
          <a:p>
            <a:pPr marL="283464" marR="0" lvl="0" indent="-283464" fontAlgn="base">
              <a:lnSpc>
                <a:spcPct val="90000"/>
              </a:lnSpc>
              <a:spcBef>
                <a:spcPts val="1800"/>
              </a:spcBef>
              <a:spcAft>
                <a:spcPct val="0"/>
              </a:spcAft>
              <a:buClrTx/>
              <a:buSzTx/>
              <a:buFont typeface="Arial" panose="020B0604020202020204" pitchFamily="34" charset="0"/>
              <a:buChar char="•"/>
              <a:tabLst/>
            </a:pPr>
            <a:r>
              <a:rPr lang="en-US" altLang="en-US" sz="2600" dirty="0">
                <a:solidFill>
                  <a:schemeClr val="bg1"/>
                </a:solidFill>
              </a:rPr>
              <a:t>We show that ‘on average’ across the population of farmers in Kenya, policy responses to high fertilizer and food prices are not aligned with preferences of the intended group</a:t>
            </a:r>
            <a:endParaRPr kumimoji="0" lang="en-US" altLang="en-US" sz="2600" u="none" strike="noStrike" cap="none" normalizeH="0" baseline="0" dirty="0">
              <a:ln>
                <a:noFill/>
              </a:ln>
              <a:solidFill>
                <a:schemeClr val="bg1"/>
              </a:solidFill>
              <a:effectLst/>
            </a:endParaRPr>
          </a:p>
          <a:p>
            <a:pPr marL="283464" marR="0" lvl="0" indent="-283464" fontAlgn="base">
              <a:lnSpc>
                <a:spcPct val="90000"/>
              </a:lnSpc>
              <a:spcBef>
                <a:spcPts val="1800"/>
              </a:spcBef>
              <a:spcAft>
                <a:spcPct val="0"/>
              </a:spcAft>
              <a:buClrTx/>
              <a:buSzTx/>
              <a:buFont typeface="Arial" panose="020B0604020202020204" pitchFamily="34" charset="0"/>
              <a:buChar char="•"/>
              <a:tabLst/>
            </a:pPr>
            <a:r>
              <a:rPr kumimoji="0" lang="en-US" altLang="en-US" sz="2600" u="none" strike="noStrike" cap="none" normalizeH="0" baseline="0" dirty="0">
                <a:ln>
                  <a:noFill/>
                </a:ln>
                <a:solidFill>
                  <a:schemeClr val="bg1"/>
                </a:solidFill>
                <a:effectLst/>
              </a:rPr>
              <a:t>For effective resource allocation, farmers' perspectives  must be considered in shaping policy responses both during crises and in normal times </a:t>
            </a:r>
          </a:p>
        </p:txBody>
      </p:sp>
    </p:spTree>
    <p:extLst>
      <p:ext uri="{BB962C8B-B14F-4D97-AF65-F5344CB8AC3E}">
        <p14:creationId xmlns:p14="http://schemas.microsoft.com/office/powerpoint/2010/main" val="3088225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C895-33DB-34AE-5C54-C7B065FC478D}"/>
              </a:ext>
            </a:extLst>
          </p:cNvPr>
          <p:cNvSpPr>
            <a:spLocks noGrp="1"/>
          </p:cNvSpPr>
          <p:nvPr>
            <p:ph type="ctrTitle"/>
          </p:nvPr>
        </p:nvSpPr>
        <p:spPr>
          <a:xfrm>
            <a:off x="3444949" y="432744"/>
            <a:ext cx="7915419" cy="3291840"/>
          </a:xfrm>
        </p:spPr>
        <p:txBody>
          <a:bodyPr/>
          <a:lstStyle/>
          <a:p>
            <a:r>
              <a:rPr lang="en-US" dirty="0">
                <a:solidFill>
                  <a:schemeClr val="tx1"/>
                </a:solidFill>
              </a:rPr>
              <a:t>Acknowledgment</a:t>
            </a:r>
            <a:br>
              <a:rPr lang="en-US" dirty="0">
                <a:solidFill>
                  <a:schemeClr val="tx1"/>
                </a:solidFill>
              </a:rPr>
            </a:br>
            <a:br>
              <a:rPr lang="en-US" b="0" dirty="0">
                <a:solidFill>
                  <a:schemeClr val="tx1"/>
                </a:solidFill>
                <a:latin typeface="+mn-lt"/>
              </a:rPr>
            </a:br>
            <a:r>
              <a:rPr lang="en-US" sz="3200" b="0" dirty="0">
                <a:solidFill>
                  <a:schemeClr val="tx1"/>
                </a:solidFill>
                <a:latin typeface="+mn-lt"/>
              </a:rPr>
              <a:t>Funding supported by: USDA-FAS and USAID-Kenya through the SARA-KEA project</a:t>
            </a:r>
            <a:endParaRPr lang="en-US" b="0" dirty="0">
              <a:solidFill>
                <a:schemeClr val="tx1"/>
              </a:solidFill>
              <a:latin typeface="+mn-lt"/>
            </a:endParaRPr>
          </a:p>
        </p:txBody>
      </p:sp>
    </p:spTree>
    <p:extLst>
      <p:ext uri="{BB962C8B-B14F-4D97-AF65-F5344CB8AC3E}">
        <p14:creationId xmlns:p14="http://schemas.microsoft.com/office/powerpoint/2010/main" val="3932576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B766-D037-8D9E-0AFC-0BBA9265B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613AE-176E-D2AF-F28F-237C7B726CEA}"/>
              </a:ext>
            </a:extLst>
          </p:cNvPr>
          <p:cNvSpPr>
            <a:spLocks noGrp="1"/>
          </p:cNvSpPr>
          <p:nvPr>
            <p:ph type="ctrTitle"/>
          </p:nvPr>
        </p:nvSpPr>
        <p:spPr>
          <a:xfrm>
            <a:off x="6894642" y="70591"/>
            <a:ext cx="4428699" cy="2745688"/>
          </a:xfrm>
          <a:noFill/>
        </p:spPr>
        <p:txBody>
          <a:bodyPr vert="horz" lIns="91440" tIns="45720" rIns="91440" bIns="45720" rtlCol="0" anchor="b">
            <a:normAutofit/>
          </a:bodyPr>
          <a:lstStyle/>
          <a:p>
            <a:pPr algn="l"/>
            <a:r>
              <a:rPr lang="en-US" dirty="0"/>
              <a:t>Asante sana</a:t>
            </a:r>
          </a:p>
        </p:txBody>
      </p:sp>
      <p:sp>
        <p:nvSpPr>
          <p:cNvPr id="4" name="TextBox 3">
            <a:extLst>
              <a:ext uri="{FF2B5EF4-FFF2-40B4-BE49-F238E27FC236}">
                <a16:creationId xmlns:a16="http://schemas.microsoft.com/office/drawing/2014/main" id="{84BE0EA0-CC76-47EF-7EDD-72976C26C461}"/>
              </a:ext>
            </a:extLst>
          </p:cNvPr>
          <p:cNvSpPr txBox="1"/>
          <p:nvPr/>
        </p:nvSpPr>
        <p:spPr>
          <a:xfrm>
            <a:off x="6832675" y="2712373"/>
            <a:ext cx="4428699" cy="855483"/>
          </a:xfrm>
          <a:prstGeom prst="rect">
            <a:avLst/>
          </a:prstGeom>
          <a:noFill/>
        </p:spPr>
        <p:txBody>
          <a:bodyPr vert="horz" lIns="91440" tIns="45720" rIns="91440" bIns="45720" rtlCol="0">
            <a:normAutofit/>
          </a:bodyPr>
          <a:lstStyle/>
          <a:p>
            <a:pPr>
              <a:lnSpc>
                <a:spcPct val="90000"/>
              </a:lnSpc>
              <a:spcBef>
                <a:spcPts val="1000"/>
              </a:spcBef>
            </a:pPr>
            <a:r>
              <a:rPr lang="en-US" sz="2400" dirty="0"/>
              <a:t>Questions, Suggestions, Thoughts are Welcome</a:t>
            </a:r>
          </a:p>
        </p:txBody>
      </p:sp>
      <p:pic>
        <p:nvPicPr>
          <p:cNvPr id="6" name="Picture 5" descr="Yellow and blue symbols">
            <a:extLst>
              <a:ext uri="{FF2B5EF4-FFF2-40B4-BE49-F238E27FC236}">
                <a16:creationId xmlns:a16="http://schemas.microsoft.com/office/drawing/2014/main" id="{C86C07DB-11B3-9432-2F0C-5AC2C4643031}"/>
              </a:ext>
            </a:extLst>
          </p:cNvPr>
          <p:cNvPicPr>
            <a:picLocks noChangeAspect="1"/>
          </p:cNvPicPr>
          <p:nvPr/>
        </p:nvPicPr>
        <p:blipFill rotWithShape="1">
          <a:blip r:embed="rId2"/>
          <a:srcRect l="9334" r="14450"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Text Placeholder 2">
            <a:extLst>
              <a:ext uri="{FF2B5EF4-FFF2-40B4-BE49-F238E27FC236}">
                <a16:creationId xmlns:a16="http://schemas.microsoft.com/office/drawing/2014/main" id="{0415C3B2-C9CA-9D0C-D103-259E8AFE9DB0}"/>
              </a:ext>
            </a:extLst>
          </p:cNvPr>
          <p:cNvSpPr txBox="1">
            <a:spLocks/>
          </p:cNvSpPr>
          <p:nvPr/>
        </p:nvSpPr>
        <p:spPr>
          <a:xfrm>
            <a:off x="6832675" y="3954161"/>
            <a:ext cx="6819775" cy="507190"/>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Contact:</a:t>
            </a:r>
          </a:p>
          <a:p>
            <a:pPr marL="0" indent="0">
              <a:buNone/>
            </a:pPr>
            <a:r>
              <a:rPr lang="en-US" dirty="0">
                <a:solidFill>
                  <a:schemeClr val="tx1"/>
                </a:solidFill>
                <a:hlinkClick r:id="rId3">
                  <a:extLst>
                    <a:ext uri="{A12FA001-AC4F-418D-AE19-62706E023703}">
                      <ahyp:hlinkClr xmlns:ahyp="http://schemas.microsoft.com/office/drawing/2018/hyperlinkcolor" val="tx"/>
                    </a:ext>
                  </a:extLst>
                </a:hlinkClick>
              </a:rPr>
              <a:t>maredia@msu.edu</a:t>
            </a:r>
            <a:r>
              <a:rPr lang="en-US" dirty="0">
                <a:solidFill>
                  <a:schemeClr val="tx1"/>
                </a:solidFill>
              </a:rPr>
              <a:t> | X: @maredia</a:t>
            </a:r>
          </a:p>
          <a:p>
            <a:endParaRPr lang="en-US" dirty="0">
              <a:solidFill>
                <a:schemeClr val="tx1"/>
              </a:solidFill>
            </a:endParaRPr>
          </a:p>
        </p:txBody>
      </p:sp>
    </p:spTree>
    <p:extLst>
      <p:ext uri="{BB962C8B-B14F-4D97-AF65-F5344CB8AC3E}">
        <p14:creationId xmlns:p14="http://schemas.microsoft.com/office/powerpoint/2010/main" val="3188581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F5DC3-193B-67DC-8239-738F0C8B67C6}"/>
              </a:ext>
            </a:extLst>
          </p:cNvPr>
          <p:cNvPicPr>
            <a:picLocks noChangeAspect="1"/>
          </p:cNvPicPr>
          <p:nvPr/>
        </p:nvPicPr>
        <p:blipFill rotWithShape="1">
          <a:blip r:embed="rId2"/>
          <a:srcRect l="3223"/>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754597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1085014" y="74290"/>
            <a:ext cx="10873740" cy="913574"/>
          </a:xfrm>
        </p:spPr>
        <p:txBody>
          <a:bodyPr/>
          <a:lstStyle/>
          <a:p>
            <a:pPr marL="0" marR="0" algn="ctr">
              <a:spcBef>
                <a:spcPts val="395"/>
              </a:spcBef>
              <a:spcAft>
                <a:spcPts val="395"/>
              </a:spcAft>
            </a:pPr>
            <a:r>
              <a:rPr lang="en-US" sz="3600" dirty="0">
                <a:effectLst/>
                <a:ea typeface="Aptos" panose="020B0004020202020204" pitchFamily="34" charset="0"/>
                <a:cs typeface="Times New Roman" panose="02020603050405020304" pitchFamily="18" charset="0"/>
              </a:rPr>
              <a:t>Descriptive and Balancing Test of Sampled farmers for Module X and Y</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pic>
        <p:nvPicPr>
          <p:cNvPr id="4" name="Picture 3">
            <a:extLst>
              <a:ext uri="{FF2B5EF4-FFF2-40B4-BE49-F238E27FC236}">
                <a16:creationId xmlns:a16="http://schemas.microsoft.com/office/drawing/2014/main" id="{680B0341-12B0-491F-0A62-F4FB07AFF340}"/>
              </a:ext>
            </a:extLst>
          </p:cNvPr>
          <p:cNvPicPr>
            <a:picLocks noChangeAspect="1"/>
          </p:cNvPicPr>
          <p:nvPr/>
        </p:nvPicPr>
        <p:blipFill>
          <a:blip r:embed="rId3"/>
          <a:stretch>
            <a:fillRect/>
          </a:stretch>
        </p:blipFill>
        <p:spPr>
          <a:xfrm>
            <a:off x="591015" y="532435"/>
            <a:ext cx="11467301" cy="6325565"/>
          </a:xfrm>
          <a:prstGeom prst="rect">
            <a:avLst/>
          </a:prstGeom>
        </p:spPr>
      </p:pic>
    </p:spTree>
    <p:extLst>
      <p:ext uri="{BB962C8B-B14F-4D97-AF65-F5344CB8AC3E}">
        <p14:creationId xmlns:p14="http://schemas.microsoft.com/office/powerpoint/2010/main" val="320031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CFEF3F-9ADC-B85B-A7A5-47769B57816E}"/>
              </a:ext>
            </a:extLst>
          </p:cNvPr>
          <p:cNvSpPr>
            <a:spLocks noGrp="1"/>
          </p:cNvSpPr>
          <p:nvPr>
            <p:ph idx="1"/>
          </p:nvPr>
        </p:nvSpPr>
        <p:spPr>
          <a:xfrm>
            <a:off x="335280" y="1334134"/>
            <a:ext cx="10946130" cy="4838066"/>
          </a:xfrm>
        </p:spPr>
        <p:txBody>
          <a:bodyPr>
            <a:normAutofit fontScale="92500" lnSpcReduction="10000"/>
          </a:bodyPr>
          <a:lstStyle/>
          <a:p>
            <a:pPr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Primary focus has been on </a:t>
            </a:r>
            <a:r>
              <a:rPr kumimoji="0" lang="en-US" altLang="en-US" b="1" i="0" u="none" strike="noStrike" cap="none" normalizeH="0" baseline="0" dirty="0">
                <a:ln>
                  <a:noFill/>
                </a:ln>
                <a:solidFill>
                  <a:schemeClr val="tx1"/>
                </a:solidFill>
                <a:effectLst/>
                <a:latin typeface="Arial" panose="020B0604020202020204" pitchFamily="34" charset="0"/>
              </a:rPr>
              <a:t>residential areas</a:t>
            </a:r>
            <a:r>
              <a:rPr kumimoji="0" lang="en-US" altLang="en-US" b="0" i="0" u="none" strike="noStrike" cap="none" normalizeH="0" baseline="0" dirty="0">
                <a:ln>
                  <a:noFill/>
                </a:ln>
                <a:solidFill>
                  <a:schemeClr val="tx1"/>
                </a:solidFill>
                <a:effectLst/>
                <a:latin typeface="Arial" panose="020B0604020202020204" pitchFamily="34" charset="0"/>
              </a:rPr>
              <a:t>, limiting the understanding of</a:t>
            </a:r>
            <a:r>
              <a:rPr lang="en-US" altLang="en-US" dirty="0">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broader consumption patterns </a:t>
            </a:r>
            <a:r>
              <a:rPr lang="en-US" sz="2000" kern="0" dirty="0">
                <a:effectLst/>
                <a:latin typeface="Arial" panose="020B0604020202020204" pitchFamily="34" charset="0"/>
                <a:ea typeface="SimSun" panose="02010600030101010101" pitchFamily="2" charset="-122"/>
                <a:cs typeface="Arial" panose="020B0604020202020204" pitchFamily="34" charset="0"/>
              </a:rPr>
              <a:t>(</a:t>
            </a:r>
            <a:r>
              <a:rPr lang="en-US" sz="2000" kern="0" dirty="0" err="1">
                <a:effectLst/>
                <a:latin typeface="Arial" panose="020B0604020202020204" pitchFamily="34" charset="0"/>
                <a:ea typeface="SimSun" panose="02010600030101010101" pitchFamily="2" charset="-122"/>
                <a:cs typeface="Arial" panose="020B0604020202020204" pitchFamily="34" charset="0"/>
              </a:rPr>
              <a:t>Ambikapathi</a:t>
            </a:r>
            <a:r>
              <a:rPr lang="en-US" sz="2000" kern="0" dirty="0">
                <a:effectLst/>
                <a:latin typeface="Arial" panose="020B0604020202020204" pitchFamily="34" charset="0"/>
                <a:ea typeface="SimSun" panose="02010600030101010101" pitchFamily="2" charset="-122"/>
                <a:cs typeface="Arial" panose="020B0604020202020204" pitchFamily="34" charset="0"/>
              </a:rPr>
              <a:t> et al. 2021; </a:t>
            </a:r>
            <a:r>
              <a:rPr lang="en-US" sz="2000" kern="0" dirty="0" err="1">
                <a:effectLst/>
                <a:latin typeface="Arial" panose="020B0604020202020204" pitchFamily="34" charset="0"/>
                <a:ea typeface="SimSun" panose="02010600030101010101" pitchFamily="2" charset="-122"/>
                <a:cs typeface="Arial" panose="020B0604020202020204" pitchFamily="34" charset="0"/>
              </a:rPr>
              <a:t>Busse</a:t>
            </a:r>
            <a:r>
              <a:rPr lang="en-US" sz="2000" kern="0" dirty="0">
                <a:effectLst/>
                <a:latin typeface="Arial" panose="020B0604020202020204" pitchFamily="34" charset="0"/>
                <a:ea typeface="SimSun" panose="02010600030101010101" pitchFamily="2" charset="-122"/>
                <a:cs typeface="Arial" panose="020B0604020202020204" pitchFamily="34" charset="0"/>
              </a:rPr>
              <a:t> et al. 2023; Downs et al. 2022; Laska et al. 2010; Tschirley et al. 2022)</a:t>
            </a:r>
            <a:endPar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FE quality is often measured by </a:t>
            </a:r>
            <a:r>
              <a:rPr kumimoji="0" lang="en-US" altLang="en-US" b="1" i="0" u="none" strike="noStrike" cap="none" normalizeH="0" baseline="0" dirty="0">
                <a:ln>
                  <a:noFill/>
                </a:ln>
                <a:solidFill>
                  <a:schemeClr val="tx1"/>
                </a:solidFill>
                <a:effectLst/>
                <a:latin typeface="Arial" panose="020B0604020202020204" pitchFamily="34" charset="0"/>
              </a:rPr>
              <a:t>outlet density or proximity </a:t>
            </a:r>
            <a:r>
              <a:rPr lang="en-US" sz="2000" kern="0" dirty="0">
                <a:effectLst/>
                <a:latin typeface="Arial" panose="020B0604020202020204" pitchFamily="34" charset="0"/>
                <a:ea typeface="SimSun" panose="02010600030101010101" pitchFamily="2" charset="-122"/>
                <a:cs typeface="Arial" panose="020B0604020202020204" pitchFamily="34" charset="0"/>
              </a:rPr>
              <a:t>(Duran et al. 2016; Spence et al. 2009)</a:t>
            </a:r>
            <a:endParaRPr kumimoji="0" lang="en-US" alt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eaLnBrk="0" fontAlgn="base" hangingPunct="0">
              <a:lnSpc>
                <a:spcPct val="100000"/>
              </a:lnSpc>
              <a:spcBef>
                <a:spcPct val="0"/>
              </a:spcBef>
              <a:spcAft>
                <a:spcPct val="0"/>
              </a:spcAft>
            </a:pPr>
            <a:r>
              <a:rPr lang="en-US" altLang="en-US" dirty="0">
                <a:latin typeface="Arial" panose="020B0604020202020204" pitchFamily="34" charset="0"/>
              </a:rPr>
              <a:t>R</a:t>
            </a:r>
            <a:r>
              <a:rPr kumimoji="0" lang="en-US" altLang="en-US" b="0" i="0" u="none" strike="noStrike" cap="none" normalizeH="0" baseline="0" dirty="0">
                <a:ln>
                  <a:noFill/>
                </a:ln>
                <a:solidFill>
                  <a:schemeClr val="tx1"/>
                </a:solidFill>
                <a:effectLst/>
                <a:latin typeface="Arial" panose="020B0604020202020204" pitchFamily="34" charset="0"/>
              </a:rPr>
              <a:t>esults on health impacts are </a:t>
            </a:r>
            <a:r>
              <a:rPr kumimoji="0" lang="en-US" altLang="en-US" b="1" i="0" u="none" strike="noStrike" cap="none" normalizeH="0" baseline="0" dirty="0">
                <a:ln>
                  <a:noFill/>
                </a:ln>
                <a:solidFill>
                  <a:schemeClr val="tx1"/>
                </a:solidFill>
                <a:effectLst/>
                <a:latin typeface="Arial" panose="020B0604020202020204" pitchFamily="34" charset="0"/>
              </a:rPr>
              <a:t>mixed</a:t>
            </a:r>
            <a:r>
              <a:rPr kumimoji="0" lang="en-US" altLang="en-US" b="0" i="0" u="none" strike="noStrike" cap="none" normalizeH="0" baseline="0" dirty="0">
                <a:ln>
                  <a:noFill/>
                </a:ln>
                <a:solidFill>
                  <a:schemeClr val="tx1"/>
                </a:solidFill>
                <a:effectLst/>
                <a:latin typeface="Arial" panose="020B0604020202020204" pitchFamily="34" charset="0"/>
              </a:rPr>
              <a:t> and incomplete, especially in developing countries</a:t>
            </a:r>
            <a:endPar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Metrics like </a:t>
            </a:r>
            <a:r>
              <a:rPr kumimoji="0" lang="en-US" altLang="en-US" b="1" i="0" u="none" strike="noStrike" cap="none" normalizeH="0" baseline="0" dirty="0">
                <a:ln>
                  <a:noFill/>
                </a:ln>
                <a:solidFill>
                  <a:schemeClr val="tx1"/>
                </a:solidFill>
                <a:effectLst/>
                <a:latin typeface="Arial" panose="020B0604020202020204" pitchFamily="34" charset="0"/>
              </a:rPr>
              <a:t>shelf space and location of food outlets</a:t>
            </a:r>
            <a:r>
              <a:rPr kumimoji="0" lang="en-US" altLang="en-US" i="0" u="none" strike="noStrike" cap="none" normalizeH="0" baseline="0" dirty="0">
                <a:ln>
                  <a:noFill/>
                </a:ln>
                <a:solidFill>
                  <a:schemeClr val="tx1"/>
                </a:solidFill>
                <a:effectLst/>
                <a:latin typeface="Arial" panose="020B0604020202020204" pitchFamily="34" charset="0"/>
              </a:rPr>
              <a:t> have high predictive power</a:t>
            </a:r>
            <a:r>
              <a:rPr kumimoji="0" lang="en-US" altLang="en-US" b="0" i="0" u="none" strike="noStrike" cap="none" normalizeH="0" baseline="0" dirty="0">
                <a:ln>
                  <a:noFill/>
                </a:ln>
                <a:solidFill>
                  <a:schemeClr val="tx1"/>
                </a:solidFill>
                <a:effectLst/>
                <a:latin typeface="Arial" panose="020B0604020202020204" pitchFamily="34" charset="0"/>
              </a:rPr>
              <a:t>, but these measures are limited in </a:t>
            </a:r>
            <a:r>
              <a:rPr kumimoji="0" lang="en-US" altLang="en-US" b="1" i="0" u="none" strike="noStrike" cap="none" normalizeH="0" baseline="0" dirty="0">
                <a:ln>
                  <a:noFill/>
                </a:ln>
                <a:solidFill>
                  <a:schemeClr val="tx1"/>
                </a:solidFill>
                <a:effectLst/>
                <a:latin typeface="Arial" panose="020B0604020202020204" pitchFamily="34" charset="0"/>
              </a:rPr>
              <a:t>low-income countries </a:t>
            </a:r>
            <a:r>
              <a:rPr lang="en-US" sz="2200" kern="0" dirty="0">
                <a:effectLst/>
                <a:latin typeface="Arial" panose="020B0604020202020204" pitchFamily="34" charset="0"/>
                <a:ea typeface="SimSun" panose="02010600030101010101" pitchFamily="2" charset="-122"/>
                <a:cs typeface="Arial" panose="020B0604020202020204" pitchFamily="34" charset="0"/>
              </a:rPr>
              <a:t>(Turner et al. 2020; Tschirley et al. 2022)</a:t>
            </a:r>
            <a:endParaRPr kumimoji="0" lang="en-US" altLang="en-US" sz="2200" b="1"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Traditional research in Africa emphasizes </a:t>
            </a:r>
            <a:r>
              <a:rPr kumimoji="0" lang="en-US" altLang="en-US" b="1" i="0" u="none" strike="noStrike" cap="none" normalizeH="0" baseline="0" dirty="0">
                <a:ln>
                  <a:noFill/>
                </a:ln>
                <a:solidFill>
                  <a:schemeClr val="tx1"/>
                </a:solidFill>
                <a:effectLst/>
                <a:latin typeface="Arial" panose="020B0604020202020204" pitchFamily="34" charset="0"/>
              </a:rPr>
              <a:t>household data</a:t>
            </a:r>
            <a:r>
              <a:rPr kumimoji="0" lang="en-US" altLang="en-US" b="0" i="0" u="none" strike="noStrike" cap="none" normalizeH="0" baseline="0" dirty="0">
                <a:ln>
                  <a:noFill/>
                </a:ln>
                <a:solidFill>
                  <a:schemeClr val="tx1"/>
                </a:solidFill>
                <a:effectLst/>
                <a:latin typeface="Arial" panose="020B0604020202020204" pitchFamily="34" charset="0"/>
              </a:rPr>
              <a:t>, neglecting </a:t>
            </a:r>
            <a:r>
              <a:rPr kumimoji="0" lang="en-US" altLang="en-US" b="1" i="0" u="none" strike="noStrike" cap="none" normalizeH="0" baseline="0" dirty="0">
                <a:ln>
                  <a:noFill/>
                </a:ln>
                <a:solidFill>
                  <a:schemeClr val="tx1"/>
                </a:solidFill>
                <a:effectLst/>
                <a:latin typeface="Arial" panose="020B0604020202020204" pitchFamily="34" charset="0"/>
              </a:rPr>
              <a:t>individual behaviors</a:t>
            </a:r>
            <a:r>
              <a:rPr kumimoji="0" lang="en-US" altLang="en-US" b="0" i="0" u="none" strike="noStrike" cap="none" normalizeH="0" baseline="0" dirty="0">
                <a:ln>
                  <a:noFill/>
                </a:ln>
                <a:solidFill>
                  <a:schemeClr val="tx1"/>
                </a:solidFill>
                <a:effectLst/>
                <a:latin typeface="Arial" panose="020B0604020202020204" pitchFamily="34" charset="0"/>
              </a:rPr>
              <a:t> like snacking and eating outside the home, which are becoming more important with urbanization </a:t>
            </a:r>
            <a:r>
              <a:rPr lang="en-US" sz="2000" kern="0" dirty="0">
                <a:effectLst/>
                <a:latin typeface="Arial" panose="020B0604020202020204" pitchFamily="34" charset="0"/>
                <a:ea typeface="SimSun" panose="02010600030101010101" pitchFamily="2" charset="-122"/>
                <a:cs typeface="Arial" panose="020B0604020202020204" pitchFamily="34" charset="0"/>
              </a:rPr>
              <a:t>(Russell et al. 2018; </a:t>
            </a:r>
            <a:r>
              <a:rPr lang="en-US" sz="2000" kern="0" dirty="0" err="1">
                <a:effectLst/>
                <a:latin typeface="Arial" panose="020B0604020202020204" pitchFamily="34" charset="0"/>
                <a:ea typeface="SimSun" panose="02010600030101010101" pitchFamily="2" charset="-122"/>
                <a:cs typeface="Arial" panose="020B0604020202020204" pitchFamily="34" charset="0"/>
              </a:rPr>
              <a:t>Rousham</a:t>
            </a:r>
            <a:r>
              <a:rPr lang="en-US" sz="2000" kern="0" dirty="0">
                <a:effectLst/>
                <a:latin typeface="Arial" panose="020B0604020202020204" pitchFamily="34" charset="0"/>
                <a:ea typeface="SimSun" panose="02010600030101010101" pitchFamily="2" charset="-122"/>
                <a:cs typeface="Arial" panose="020B0604020202020204" pitchFamily="34" charset="0"/>
              </a:rPr>
              <a:t> et al. 2020)</a:t>
            </a:r>
            <a:endPar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AF1FEAC-CE29-18ED-157C-5F2B6E456134}"/>
              </a:ext>
            </a:extLst>
          </p:cNvPr>
          <p:cNvSpPr/>
          <p:nvPr/>
        </p:nvSpPr>
        <p:spPr>
          <a:xfrm>
            <a:off x="-11430" y="-19460"/>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mj-lt"/>
              </a:rPr>
              <a:t>    </a:t>
            </a:r>
            <a:r>
              <a:rPr lang="en-US" sz="4200" b="1" dirty="0"/>
              <a:t>Limitations of existing literature</a:t>
            </a:r>
            <a:endParaRPr lang="en-US" sz="4200" b="1" dirty="0">
              <a:latin typeface="+mj-lt"/>
            </a:endParaRPr>
          </a:p>
        </p:txBody>
      </p:sp>
    </p:spTree>
    <p:extLst>
      <p:ext uri="{BB962C8B-B14F-4D97-AF65-F5344CB8AC3E}">
        <p14:creationId xmlns:p14="http://schemas.microsoft.com/office/powerpoint/2010/main" val="3098279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EDD0FA-6808-55C5-47D8-A62C69FE4086}"/>
              </a:ext>
            </a:extLst>
          </p:cNvPr>
          <p:cNvSpPr/>
          <p:nvPr/>
        </p:nvSpPr>
        <p:spPr>
          <a:xfrm>
            <a:off x="-11430" y="-19460"/>
            <a:ext cx="12192000" cy="1204687"/>
          </a:xfrm>
          <a:prstGeom prst="rect">
            <a:avLst/>
          </a:prstGeom>
          <a:solidFill>
            <a:srgbClr val="0C53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mj-lt"/>
              </a:rPr>
              <a:t>    </a:t>
            </a:r>
            <a:r>
              <a:rPr lang="en-US" sz="4200" b="1" dirty="0"/>
              <a:t>Contribution of this study</a:t>
            </a:r>
            <a:endParaRPr lang="en-US" sz="4200" b="1" dirty="0">
              <a:latin typeface="+mj-lt"/>
            </a:endParaRPr>
          </a:p>
        </p:txBody>
      </p:sp>
      <p:sp>
        <p:nvSpPr>
          <p:cNvPr id="6" name="Content Placeholder 5">
            <a:extLst>
              <a:ext uri="{FF2B5EF4-FFF2-40B4-BE49-F238E27FC236}">
                <a16:creationId xmlns:a16="http://schemas.microsoft.com/office/drawing/2014/main" id="{8662AD46-02C0-AF8F-05B5-65DA14EC121B}"/>
              </a:ext>
            </a:extLst>
          </p:cNvPr>
          <p:cNvSpPr>
            <a:spLocks noGrp="1"/>
          </p:cNvSpPr>
          <p:nvPr>
            <p:ph idx="1"/>
          </p:nvPr>
        </p:nvSpPr>
        <p:spPr>
          <a:xfrm>
            <a:off x="426720" y="1391285"/>
            <a:ext cx="10515600" cy="4351338"/>
          </a:xfrm>
        </p:spPr>
        <p:txBody>
          <a:bodyPr>
            <a:normAutofit fontScale="92500"/>
          </a:bodyPr>
          <a:lstStyle/>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Focus on </a:t>
            </a:r>
            <a:r>
              <a:rPr kumimoji="0" lang="en-US" altLang="en-US" sz="2800" b="1" i="0" u="none" strike="noStrike" cap="none" normalizeH="0" baseline="0" dirty="0">
                <a:ln>
                  <a:noFill/>
                </a:ln>
                <a:solidFill>
                  <a:schemeClr val="tx1"/>
                </a:solidFill>
                <a:effectLst/>
                <a:latin typeface="Arial" panose="020B0604020202020204" pitchFamily="34" charset="0"/>
              </a:rPr>
              <a:t>individual-level</a:t>
            </a:r>
            <a:r>
              <a:rPr kumimoji="0" lang="en-US" altLang="en-US" sz="2800" b="0" i="0" u="none" strike="noStrike" cap="none" normalizeH="0" baseline="0" dirty="0">
                <a:ln>
                  <a:noFill/>
                </a:ln>
                <a:solidFill>
                  <a:schemeClr val="tx1"/>
                </a:solidFill>
                <a:effectLst/>
                <a:latin typeface="Arial" panose="020B0604020202020204" pitchFamily="34" charset="0"/>
              </a:rPr>
              <a:t> diet quality</a:t>
            </a:r>
          </a:p>
          <a:p>
            <a:pPr lvl="1" eaLnBrk="0" fontAlgn="base" hangingPunct="0">
              <a:lnSpc>
                <a:spcPct val="100000"/>
              </a:lnSpc>
              <a:spcBef>
                <a:spcPct val="0"/>
              </a:spcBef>
              <a:spcAft>
                <a:spcPct val="0"/>
              </a:spcAft>
            </a:pPr>
            <a:r>
              <a:rPr lang="en-US" altLang="en-US" dirty="0">
                <a:latin typeface="Arial" panose="020B0604020202020204" pitchFamily="34" charset="0"/>
              </a:rPr>
              <a:t>Interviewed multiple individuals within households</a:t>
            </a:r>
          </a:p>
          <a:p>
            <a:pPr lvl="1" eaLnBrk="0" fontAlgn="base" hangingPunct="0">
              <a:lnSpc>
                <a:spcPct val="100000"/>
              </a:lnSpc>
              <a:spcBef>
                <a:spcPct val="0"/>
              </a:spcBef>
              <a:spcAft>
                <a:spcPct val="0"/>
              </a:spcAft>
            </a:pPr>
            <a:r>
              <a:rPr lang="en-US" altLang="en-US" dirty="0">
                <a:latin typeface="Arial" panose="020B0604020202020204" pitchFamily="34" charset="0"/>
              </a:rPr>
              <a:t>Systematically captured</a:t>
            </a:r>
            <a:r>
              <a:rPr kumimoji="0" lang="en-US" altLang="en-US" b="0" i="0" u="none" strike="noStrike" cap="none" normalizeH="0" baseline="0" dirty="0">
                <a:ln>
                  <a:noFill/>
                </a:ln>
                <a:solidFill>
                  <a:schemeClr val="tx1"/>
                </a:solidFill>
                <a:effectLst/>
                <a:latin typeface="Arial" panose="020B0604020202020204" pitchFamily="34" charset="0"/>
              </a:rPr>
              <a:t> all meals, snacks, and food procurement methods</a:t>
            </a:r>
            <a:endParaRPr lang="en-US" altLang="en-US" dirty="0">
              <a:latin typeface="Arial" panose="020B0604020202020204" pitchFamily="34" charset="0"/>
            </a:endParaRPr>
          </a:p>
          <a:p>
            <a:pPr marL="0" indent="0" eaLnBrk="0" fontAlgn="base" hangingPunct="0">
              <a:lnSpc>
                <a:spcPct val="100000"/>
              </a:lnSpc>
              <a:spcBef>
                <a:spcPct val="0"/>
              </a:spcBef>
              <a:spcAft>
                <a:spcPct val="0"/>
              </a:spcAft>
              <a:buNone/>
            </a:pPr>
            <a:endParaRPr lang="en-US" altLang="en-US"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US" altLang="en-US" dirty="0">
                <a:latin typeface="Arial" panose="020B0604020202020204" pitchFamily="34" charset="0"/>
                <a:cs typeface="Arial" panose="020B0604020202020204" pitchFamily="34" charset="0"/>
              </a:rPr>
              <a:t>Collected</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commuting data</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and geographic routes and destination to evaluate the influence of both </a:t>
            </a:r>
            <a:r>
              <a:rPr lang="en-US" dirty="0">
                <a:latin typeface="Arial" panose="020B0604020202020204" pitchFamily="34" charset="0"/>
                <a:cs typeface="Arial" panose="020B0604020202020204" pitchFamily="34" charset="0"/>
              </a:rPr>
              <a:t>the quality of FEs in the vicinity of an individual’s home (“</a:t>
            </a:r>
            <a:r>
              <a:rPr lang="en-US" b="1" dirty="0">
                <a:solidFill>
                  <a:srgbClr val="67C521"/>
                </a:solidFill>
                <a:latin typeface="Arial" panose="020B0604020202020204" pitchFamily="34" charset="0"/>
                <a:cs typeface="Arial" panose="020B0604020202020204" pitchFamily="34" charset="0"/>
              </a:rPr>
              <a:t>home FE</a:t>
            </a:r>
            <a:r>
              <a:rPr lang="en-US" dirty="0">
                <a:latin typeface="Arial" panose="020B0604020202020204" pitchFamily="34" charset="0"/>
                <a:cs typeface="Arial" panose="020B0604020202020204" pitchFamily="34" charset="0"/>
              </a:rPr>
              <a:t>”) as well as in the vicinity of their commuting destination (“</a:t>
            </a:r>
            <a:r>
              <a:rPr lang="en-US" b="1" dirty="0">
                <a:solidFill>
                  <a:srgbClr val="67C521"/>
                </a:solidFill>
                <a:latin typeface="Arial" panose="020B0604020202020204" pitchFamily="34" charset="0"/>
                <a:cs typeface="Arial" panose="020B0604020202020204" pitchFamily="34" charset="0"/>
              </a:rPr>
              <a:t>work FE</a:t>
            </a:r>
            <a:r>
              <a:rPr lang="en-US" dirty="0">
                <a:latin typeface="Arial" panose="020B0604020202020204" pitchFamily="34" charset="0"/>
                <a:cs typeface="Arial" panose="020B0604020202020204" pitchFamily="34" charset="0"/>
              </a:rPr>
              <a:t>”)</a:t>
            </a:r>
          </a:p>
          <a:p>
            <a:pPr lvl="1"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b="1" i="0" u="none" strike="noStrike" cap="none" normalizeH="0" baseline="0" dirty="0">
                <a:ln>
                  <a:noFill/>
                </a:ln>
                <a:solidFill>
                  <a:schemeClr val="tx1"/>
                </a:solidFill>
                <a:effectLst/>
                <a:latin typeface="Arial" panose="020B0604020202020204" pitchFamily="34" charset="0"/>
              </a:rPr>
              <a:t>Quantification of retail shelf space</a:t>
            </a:r>
            <a:r>
              <a:rPr kumimoji="0" lang="en-US" altLang="en-US" b="0" i="0" u="none" strike="noStrike" cap="none" normalizeH="0" baseline="0" dirty="0">
                <a:ln>
                  <a:noFill/>
                </a:ln>
                <a:solidFill>
                  <a:schemeClr val="tx1"/>
                </a:solidFill>
                <a:effectLst/>
                <a:latin typeface="Arial" panose="020B0604020202020204" pitchFamily="34" charset="0"/>
              </a:rPr>
              <a:t> and food services is provided, addressing recent calls for more </a:t>
            </a:r>
            <a:r>
              <a:rPr kumimoji="0" lang="en-US" altLang="en-US" b="1" i="0" u="none" strike="noStrike" cap="none" normalizeH="0" baseline="0" dirty="0">
                <a:ln>
                  <a:noFill/>
                </a:ln>
                <a:solidFill>
                  <a:schemeClr val="tx1"/>
                </a:solidFill>
                <a:effectLst/>
                <a:latin typeface="Arial" panose="020B0604020202020204" pitchFamily="34" charset="0"/>
              </a:rPr>
              <a:t>precise FE measures</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indent="0" eaLnBrk="0" fontAlgn="base" hangingPunct="0">
              <a:lnSpc>
                <a:spcPct val="100000"/>
              </a:lnSpc>
              <a:spcBef>
                <a:spcPct val="0"/>
              </a:spcBef>
              <a:spcAft>
                <a:spcPct val="0"/>
              </a:spcAft>
              <a:buNone/>
            </a:pP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147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C218D-1054-F30B-234A-D580211A6C3F}"/>
              </a:ext>
            </a:extLst>
          </p:cNvPr>
          <p:cNvSpPr/>
          <p:nvPr/>
        </p:nvSpPr>
        <p:spPr>
          <a:xfrm>
            <a:off x="7221759" y="982980"/>
            <a:ext cx="4581621" cy="893852"/>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4000" b="1" dirty="0">
                <a:solidFill>
                  <a:schemeClr val="bg1"/>
                </a:solidFill>
                <a:latin typeface="+mj-lt"/>
                <a:ea typeface="+mj-ea"/>
                <a:cs typeface="+mj-cs"/>
              </a:rPr>
              <a:t> Research questions</a:t>
            </a:r>
          </a:p>
        </p:txBody>
      </p:sp>
      <p:sp>
        <p:nvSpPr>
          <p:cNvPr id="3" name="Content Placeholder 2">
            <a:extLst>
              <a:ext uri="{FF2B5EF4-FFF2-40B4-BE49-F238E27FC236}">
                <a16:creationId xmlns:a16="http://schemas.microsoft.com/office/drawing/2014/main" id="{118EDCD5-195F-F0E6-001D-531FF8DFD1F8}"/>
              </a:ext>
            </a:extLst>
          </p:cNvPr>
          <p:cNvSpPr>
            <a:spLocks noGrp="1"/>
          </p:cNvSpPr>
          <p:nvPr>
            <p:ph idx="1"/>
          </p:nvPr>
        </p:nvSpPr>
        <p:spPr>
          <a:xfrm>
            <a:off x="7122440" y="2128837"/>
            <a:ext cx="4581621" cy="3742762"/>
          </a:xfrm>
        </p:spPr>
        <p:txBody>
          <a:bodyPr vert="horz" lIns="91440" tIns="45720" rIns="91440" bIns="45720" rtlCol="0">
            <a:normAutofit/>
          </a:bodyPr>
          <a:lstStyle/>
          <a:p>
            <a:pPr lvl="1">
              <a:spcAft>
                <a:spcPts val="800"/>
              </a:spcAft>
              <a:buClr>
                <a:srgbClr val="14471E"/>
              </a:buClr>
            </a:pPr>
            <a:r>
              <a:rPr lang="en-US" sz="2800" dirty="0"/>
              <a:t>What are the food choices of consumers in urban and peri-urban Nairobi and Kisumu?</a:t>
            </a:r>
          </a:p>
          <a:p>
            <a:pPr lvl="1">
              <a:spcAft>
                <a:spcPts val="800"/>
              </a:spcAft>
              <a:buClr>
                <a:srgbClr val="14471E"/>
              </a:buClr>
            </a:pPr>
            <a:r>
              <a:rPr lang="en-US" sz="2800" dirty="0"/>
              <a:t>What is the role of the “food environment” in influencing these food choices?</a:t>
            </a:r>
          </a:p>
        </p:txBody>
      </p:sp>
      <p:sp>
        <p:nvSpPr>
          <p:cNvPr id="2" name="Slide Number Placeholder 1">
            <a:extLst>
              <a:ext uri="{FF2B5EF4-FFF2-40B4-BE49-F238E27FC236}">
                <a16:creationId xmlns:a16="http://schemas.microsoft.com/office/drawing/2014/main" id="{26C25AFB-3CE0-FB40-5FDB-D1C23DFCB57F}"/>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FC0636EF-1E8A-4064-8053-8FE39D1111A6}" type="slidenum">
              <a:rPr lang="en-US" smtClean="0">
                <a:solidFill>
                  <a:prstClr val="black">
                    <a:tint val="75000"/>
                  </a:prstClr>
                </a:solidFill>
                <a:latin typeface="Calibri" panose="020F0502020204030204"/>
              </a:rPr>
              <a:pPr>
                <a:spcAft>
                  <a:spcPts val="600"/>
                </a:spcAft>
                <a:defRPr/>
              </a:pPr>
              <a:t>9</a:t>
            </a:fld>
            <a:endParaRPr lang="en-US">
              <a:solidFill>
                <a:prstClr val="black">
                  <a:tint val="75000"/>
                </a:prstClr>
              </a:solidFill>
              <a:latin typeface="Calibri" panose="020F0502020204030204"/>
            </a:endParaRPr>
          </a:p>
        </p:txBody>
      </p:sp>
      <p:pic>
        <p:nvPicPr>
          <p:cNvPr id="14" name="Picture 13">
            <a:extLst>
              <a:ext uri="{FF2B5EF4-FFF2-40B4-BE49-F238E27FC236}">
                <a16:creationId xmlns:a16="http://schemas.microsoft.com/office/drawing/2014/main" id="{F6110D07-3144-FEA0-1350-FACB287E4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0" y="0"/>
            <a:ext cx="6858000" cy="6858000"/>
          </a:xfrm>
          <a:prstGeom prst="rect">
            <a:avLst/>
          </a:prstGeom>
        </p:spPr>
      </p:pic>
      <p:sp>
        <p:nvSpPr>
          <p:cNvPr id="6" name="TextBox 5">
            <a:extLst>
              <a:ext uri="{FF2B5EF4-FFF2-40B4-BE49-F238E27FC236}">
                <a16:creationId xmlns:a16="http://schemas.microsoft.com/office/drawing/2014/main" id="{B26CB5B6-8E51-98D0-AFC9-D9D3A55BB901}"/>
              </a:ext>
            </a:extLst>
          </p:cNvPr>
          <p:cNvSpPr txBox="1"/>
          <p:nvPr/>
        </p:nvSpPr>
        <p:spPr>
          <a:xfrm>
            <a:off x="1042319" y="871890"/>
            <a:ext cx="4747261" cy="1938992"/>
          </a:xfrm>
          <a:prstGeom prst="rect">
            <a:avLst/>
          </a:prstGeom>
          <a:solidFill>
            <a:schemeClr val="accent2">
              <a:lumMod val="5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None/>
              <a:tabLst/>
            </a:pPr>
            <a:r>
              <a:rPr kumimoji="0" lang="en-US" altLang="en-US" sz="2400" i="0" u="none" strike="noStrike" cap="none" normalizeH="0" baseline="0" dirty="0">
                <a:ln>
                  <a:noFill/>
                </a:ln>
                <a:solidFill>
                  <a:schemeClr val="bg1"/>
                </a:solidFill>
                <a:effectLst/>
                <a:latin typeface="Arial" panose="020B0604020202020204" pitchFamily="34" charset="0"/>
              </a:rPr>
              <a:t>The study aims to offer new insights into the relationship between food environments and diet quality in dynamic urban contexts in Africa</a:t>
            </a:r>
            <a:endParaRPr lang="en-US" sz="2400" dirty="0">
              <a:solidFill>
                <a:schemeClr val="bg1"/>
              </a:solidFill>
            </a:endParaRPr>
          </a:p>
        </p:txBody>
      </p:sp>
      <p:sp>
        <p:nvSpPr>
          <p:cNvPr id="15" name="TextBox 14">
            <a:extLst>
              <a:ext uri="{FF2B5EF4-FFF2-40B4-BE49-F238E27FC236}">
                <a16:creationId xmlns:a16="http://schemas.microsoft.com/office/drawing/2014/main" id="{5E9295B0-F381-2AE9-0550-424D212B74D5}"/>
              </a:ext>
            </a:extLst>
          </p:cNvPr>
          <p:cNvSpPr txBox="1"/>
          <p:nvPr/>
        </p:nvSpPr>
        <p:spPr>
          <a:xfrm>
            <a:off x="-2" y="6550223"/>
            <a:ext cx="4537711" cy="307777"/>
          </a:xfrm>
          <a:prstGeom prst="rect">
            <a:avLst/>
          </a:prstGeom>
          <a:noFill/>
        </p:spPr>
        <p:txBody>
          <a:bodyPr wrap="square" rtlCol="0">
            <a:spAutoFit/>
          </a:bodyPr>
          <a:lstStyle/>
          <a:p>
            <a:r>
              <a:rPr lang="en-US" sz="1400" dirty="0">
                <a:solidFill>
                  <a:schemeClr val="bg1"/>
                </a:solidFill>
              </a:rPr>
              <a:t>Image generated by </a:t>
            </a:r>
            <a:r>
              <a:rPr lang="en-US" sz="1400" i="1" dirty="0">
                <a:solidFill>
                  <a:schemeClr val="bg1"/>
                </a:solidFill>
              </a:rPr>
              <a:t>OpenAI DALL·E (February 3, 2024)</a:t>
            </a:r>
            <a:endParaRPr lang="en-US" sz="1400" dirty="0">
              <a:solidFill>
                <a:schemeClr val="bg1"/>
              </a:solidFill>
            </a:endParaRPr>
          </a:p>
        </p:txBody>
      </p:sp>
    </p:spTree>
    <p:extLst>
      <p:ext uri="{BB962C8B-B14F-4D97-AF65-F5344CB8AC3E}">
        <p14:creationId xmlns:p14="http://schemas.microsoft.com/office/powerpoint/2010/main" val="400214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Office Theme</Template>
  <TotalTime>3610</TotalTime>
  <Words>5261</Words>
  <Application>Microsoft Office PowerPoint</Application>
  <PresentationFormat>Widescreen</PresentationFormat>
  <Paragraphs>687</Paragraphs>
  <Slides>67</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FUTURA LIGHT BT</vt:lpstr>
      <vt:lpstr>FUTURA MEDIUM</vt:lpstr>
      <vt:lpstr>FUTURA MEDIUM</vt:lpstr>
      <vt:lpstr>Gotham Book</vt:lpstr>
      <vt:lpstr>Gotham-Bold</vt:lpstr>
      <vt:lpstr>Amasis MT Pro</vt:lpstr>
      <vt:lpstr>Aptos</vt:lpstr>
      <vt:lpstr>Aptos Display</vt:lpstr>
      <vt:lpstr>Arial</vt:lpstr>
      <vt:lpstr>Calibri</vt:lpstr>
      <vt:lpstr>Cambria Math</vt:lpstr>
      <vt:lpstr>Tahoma</vt:lpstr>
      <vt:lpstr>Times New Roman</vt:lpstr>
      <vt:lpstr>Wingdings</vt:lpstr>
      <vt:lpstr>Office Theme</vt:lpstr>
      <vt:lpstr>From Rural Farmers’ Policy Preferences to Urban Consumers’ Food Choices: Exploring Kenyan AgriFood System Challenges through Diverse Approaches and Methods </vt:lpstr>
      <vt:lpstr>Let’s first explore the topic of Consumer Food Choices</vt:lpstr>
      <vt:lpstr>Unpacking the Impact of Food Environments on Food Choices and Diet Quality in Urban and Peri-Urban Kenya  Mywish K. Maredia, Timothy Njagi, David Tschirley, Ayala Wineman, Aisha Sophia Otwoma, Nahian Bin Khaled, Ian Fisher, Lilian Kirimi, Thomas Reardon, Hillary Bii, Michael Asiago, Semeni Ngozi, and Thomas Mgonja</vt:lpstr>
      <vt:lpstr>PowerPoint Presentation</vt:lpstr>
      <vt:lpstr>PowerPoint Presentation</vt:lpstr>
      <vt:lpstr>PowerPoint Presentation</vt:lpstr>
      <vt:lpstr>PowerPoint Presentation</vt:lpstr>
      <vt:lpstr>PowerPoint Presentation</vt:lpstr>
      <vt:lpstr>PowerPoint Presentation</vt:lpstr>
      <vt:lpstr>Outline</vt:lpstr>
      <vt:lpstr>1. Diet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Food Environments: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Influence of food environments on diets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 of Funding</vt:lpstr>
      <vt:lpstr>Asante sana</vt:lpstr>
      <vt:lpstr>Turning to the second topic…</vt:lpstr>
      <vt:lpstr>Kenyan farmers’ agricultural and food policy preferences in times of very high fertilizer and food prices vs. normal prices    Mywish K. Maredia1, John Olwande2, Jake Ricker-Gilbert3, David Mather1, and Nicole Mason1</vt:lpstr>
      <vt:lpstr>Motivation</vt:lpstr>
      <vt:lpstr>Policy responses to high energy and food prices in 2022 </vt:lpstr>
      <vt:lpstr>Announced measures in emerging economies (% of count of different measures implemented in 2022)</vt:lpstr>
      <vt:lpstr>Motivation (cont’d)</vt:lpstr>
      <vt:lpstr>Objectives</vt:lpstr>
      <vt:lpstr>Hypotheses</vt:lpstr>
      <vt:lpstr>Data and Method</vt:lpstr>
      <vt:lpstr>Data and Method</vt:lpstr>
      <vt:lpstr>Policy options</vt:lpstr>
      <vt:lpstr>BWS design</vt:lpstr>
      <vt:lpstr>BWS design (cont’d)</vt:lpstr>
      <vt:lpstr>PowerPoint Presentation</vt:lpstr>
      <vt:lpstr>BWS design (cont’d)</vt:lpstr>
      <vt:lpstr>Empirical strategy</vt:lpstr>
      <vt:lpstr>Focus of this presentation</vt:lpstr>
      <vt:lpstr>Results</vt:lpstr>
      <vt:lpstr>Correlated random parameter logit results </vt:lpstr>
      <vt:lpstr>Preference shares and rankings of policies </vt:lpstr>
      <vt:lpstr>Kenyan farmers’ policy preferences in…</vt:lpstr>
      <vt:lpstr>Main Takeaways</vt:lpstr>
      <vt:lpstr>Limitations</vt:lpstr>
      <vt:lpstr>Implications</vt:lpstr>
      <vt:lpstr>Acknowledgment  Funding supported by: USDA-FAS and USAID-Kenya through the SARA-KEA project</vt:lpstr>
      <vt:lpstr>Asante sana</vt:lpstr>
      <vt:lpstr>PowerPoint Presentation</vt:lpstr>
      <vt:lpstr>Descriptive and Balancing Test of Sampled farmers for Module X and 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influence of home and away-from-home food environments on diets in urban Kenya: A novel gauge of food environment quality  Mywish K. Maredia, Timothy Njagi, David Tschirley, Ayala Wineman, Aisha Sophia Otwoma, Nahian Bin Khaled, Ian Fisher, Lilian Kirimi, Thomas Reardon, Hillary Bii, and Michael Asiago</dc:title>
  <dc:creator>Maredia, Mywish</dc:creator>
  <cp:lastModifiedBy>Maredia, Mywish</cp:lastModifiedBy>
  <cp:revision>7</cp:revision>
  <cp:lastPrinted>2024-09-24T15:40:54Z</cp:lastPrinted>
  <dcterms:created xsi:type="dcterms:W3CDTF">2024-04-09T05:37:32Z</dcterms:created>
  <dcterms:modified xsi:type="dcterms:W3CDTF">2024-10-30T19:20:23Z</dcterms:modified>
</cp:coreProperties>
</file>